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594" r:id="rId1"/>
  </p:sldMasterIdLst>
  <p:notesMasterIdLst>
    <p:notesMasterId r:id="rId56"/>
  </p:notesMasterIdLst>
  <p:handoutMasterIdLst>
    <p:handoutMasterId r:id="rId57"/>
  </p:handoutMasterIdLst>
  <p:sldIdLst>
    <p:sldId id="301" r:id="rId2"/>
    <p:sldId id="331" r:id="rId3"/>
    <p:sldId id="443" r:id="rId4"/>
    <p:sldId id="424" r:id="rId5"/>
    <p:sldId id="458" r:id="rId6"/>
    <p:sldId id="261" r:id="rId7"/>
    <p:sldId id="420" r:id="rId8"/>
    <p:sldId id="421" r:id="rId9"/>
    <p:sldId id="422" r:id="rId10"/>
    <p:sldId id="423" r:id="rId11"/>
    <p:sldId id="462" r:id="rId12"/>
    <p:sldId id="305" r:id="rId13"/>
    <p:sldId id="280" r:id="rId14"/>
    <p:sldId id="264" r:id="rId15"/>
    <p:sldId id="363" r:id="rId16"/>
    <p:sldId id="341" r:id="rId17"/>
    <p:sldId id="340" r:id="rId18"/>
    <p:sldId id="449" r:id="rId19"/>
    <p:sldId id="343" r:id="rId20"/>
    <p:sldId id="272" r:id="rId21"/>
    <p:sldId id="450" r:id="rId22"/>
    <p:sldId id="470" r:id="rId23"/>
    <p:sldId id="472" r:id="rId24"/>
    <p:sldId id="274" r:id="rId25"/>
    <p:sldId id="467" r:id="rId26"/>
    <p:sldId id="385" r:id="rId27"/>
    <p:sldId id="468" r:id="rId28"/>
    <p:sldId id="276" r:id="rId29"/>
    <p:sldId id="471" r:id="rId30"/>
    <p:sldId id="325" r:id="rId31"/>
    <p:sldId id="369" r:id="rId32"/>
    <p:sldId id="319" r:id="rId33"/>
    <p:sldId id="354" r:id="rId34"/>
    <p:sldId id="461" r:id="rId35"/>
    <p:sldId id="441" r:id="rId36"/>
    <p:sldId id="454" r:id="rId37"/>
    <p:sldId id="295" r:id="rId38"/>
    <p:sldId id="282" r:id="rId39"/>
    <p:sldId id="457" r:id="rId40"/>
    <p:sldId id="427" r:id="rId41"/>
    <p:sldId id="267" r:id="rId42"/>
    <p:sldId id="428" r:id="rId43"/>
    <p:sldId id="283" r:id="rId44"/>
    <p:sldId id="442" r:id="rId45"/>
    <p:sldId id="334" r:id="rId46"/>
    <p:sldId id="455" r:id="rId47"/>
    <p:sldId id="445" r:id="rId48"/>
    <p:sldId id="433" r:id="rId49"/>
    <p:sldId id="444" r:id="rId50"/>
    <p:sldId id="439" r:id="rId51"/>
    <p:sldId id="437" r:id="rId52"/>
    <p:sldId id="464" r:id="rId53"/>
    <p:sldId id="466" r:id="rId54"/>
    <p:sldId id="446" r:id="rId55"/>
  </p:sldIdLst>
  <p:sldSz cx="9144000" cy="6858000" type="screen4x3"/>
  <p:notesSz cx="7099300" cy="10234613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206E"/>
    <a:srgbClr val="66DBFF"/>
    <a:srgbClr val="ED4610"/>
    <a:srgbClr val="ED6220"/>
    <a:srgbClr val="ED5A41"/>
    <a:srgbClr val="B7FFFF"/>
    <a:srgbClr val="528FB7"/>
    <a:srgbClr val="83C9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Stile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Stile medio 1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Stile medio 1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Stile medio 1 - Color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Stile medio 1 - Color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Stile medio 1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Stile medio 1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C4B1156A-380E-4F78-BDF5-A606A8083BF9}" styleName="Stile medio 4 - Color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Stile medio 4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Stile chiaro 3 - Color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DA37D80-6434-44D0-A028-1B22A696006F}" styleName="Stile chiaro 3 - Color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B9631B5-78F2-41C9-869B-9F39066F8104}" styleName="Stile medio 3 - Color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Stile chiaro 1 - Color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Stile chiaro 3 - Color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C083E6E3-FA7D-4D7B-A595-EF9225AFEA82}" styleName="Stile chiaro 1 - Color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Stile chiaro 1 - Color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FD0F851-EC5A-4D38-B0AD-8093EC10F338}" styleName="Stile chiaro 1 - Color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Stile chiaro 1 - Color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B344D84-9AFB-497E-A393-DC336BA19D2E}" styleName="Stile medio 3 - Colore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03447BB-5D67-496B-8E87-E561075AD55C}" styleName="Stile scuro 1 - Colore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505E3EF-67EA-436B-97B2-0124C06EBD24}" styleName="Stile medio 4 - Color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5BE263C-DBD7-4A20-BB59-AAB30ACAA65A}" styleName="Stile medio 3 - Color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7853C-536D-4A76-A0AE-DD22124D55A5}" styleName="Stile con tema 1 - Color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E25E649-3F16-4E02-A733-19D2CDBF48F0}" styleName="Stile medio 3 - Color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72" autoAdjust="0"/>
    <p:restoredTop sz="85905" autoAdjust="0"/>
  </p:normalViewPr>
  <p:slideViewPr>
    <p:cSldViewPr>
      <p:cViewPr>
        <p:scale>
          <a:sx n="100" d="100"/>
          <a:sy n="100" d="100"/>
        </p:scale>
        <p:origin x="-330" y="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836"/>
    </p:cViewPr>
  </p:sorter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330" tIns="47165" rIns="94330" bIns="47165" numCol="1" anchor="t" anchorCtr="0" compatLnSpc="1">
            <a:prstTxWarp prst="textNoShape">
              <a:avLst/>
            </a:prstTxWarp>
          </a:bodyPr>
          <a:lstStyle>
            <a:lvl1pPr defTabSz="942975" eaLnBrk="0" hangingPunct="0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330" tIns="47165" rIns="94330" bIns="47165" numCol="1" anchor="t" anchorCtr="0" compatLnSpc="1">
            <a:prstTxWarp prst="textNoShape">
              <a:avLst/>
            </a:prstTxWarp>
          </a:bodyPr>
          <a:lstStyle>
            <a:lvl1pPr algn="r" defTabSz="942975" eaLnBrk="0" hangingPunct="0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95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330" tIns="47165" rIns="94330" bIns="47165" numCol="1" anchor="b" anchorCtr="0" compatLnSpc="1">
            <a:prstTxWarp prst="textNoShape">
              <a:avLst/>
            </a:prstTxWarp>
          </a:bodyPr>
          <a:lstStyle>
            <a:lvl1pPr defTabSz="942975" eaLnBrk="0" hangingPunct="0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95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330" tIns="47165" rIns="94330" bIns="47165" numCol="1" anchor="b" anchorCtr="0" compatLnSpc="1">
            <a:prstTxWarp prst="textNoShape">
              <a:avLst/>
            </a:prstTxWarp>
          </a:bodyPr>
          <a:lstStyle>
            <a:lvl1pPr algn="r" defTabSz="942975" eaLnBrk="0" hangingPunct="0">
              <a:defRPr sz="1200"/>
            </a:lvl1pPr>
          </a:lstStyle>
          <a:p>
            <a:pPr>
              <a:defRPr/>
            </a:pPr>
            <a:fld id="{609924BF-3BAE-478A-B0F6-BEAE3ECEB87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89185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330" tIns="47165" rIns="94330" bIns="47165" numCol="1" anchor="t" anchorCtr="0" compatLnSpc="1">
            <a:prstTxWarp prst="textNoShape">
              <a:avLst/>
            </a:prstTxWarp>
          </a:bodyPr>
          <a:lstStyle>
            <a:lvl1pPr defTabSz="942975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330" tIns="47165" rIns="94330" bIns="47165" numCol="1" anchor="t" anchorCtr="0" compatLnSpc="1">
            <a:prstTxWarp prst="textNoShape">
              <a:avLst/>
            </a:prstTxWarp>
          </a:bodyPr>
          <a:lstStyle>
            <a:lvl1pPr algn="r" defTabSz="942975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330" tIns="47165" rIns="94330" bIns="471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330" tIns="47165" rIns="94330" bIns="47165" numCol="1" anchor="b" anchorCtr="0" compatLnSpc="1">
            <a:prstTxWarp prst="textNoShape">
              <a:avLst/>
            </a:prstTxWarp>
          </a:bodyPr>
          <a:lstStyle>
            <a:lvl1pPr defTabSz="942975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2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330" tIns="47165" rIns="94330" bIns="47165" numCol="1" anchor="b" anchorCtr="0" compatLnSpc="1">
            <a:prstTxWarp prst="textNoShape">
              <a:avLst/>
            </a:prstTxWarp>
          </a:bodyPr>
          <a:lstStyle>
            <a:lvl1pPr algn="r" defTabSz="942975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E25AA95F-C23C-48C6-A791-AD4A9616600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7606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8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Times New Roman" pitchFamily="18" charset="0"/>
            </a:endParaRPr>
          </a:p>
        </p:txBody>
      </p:sp>
      <p:sp>
        <p:nvSpPr>
          <p:cNvPr id="19459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C680B0-DE5A-471B-84F3-1A154AB97291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8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dirty="0" smtClean="0">
                <a:latin typeface="Times New Roman" pitchFamily="18" charset="0"/>
              </a:rPr>
              <a:t>1210 partorienti</a:t>
            </a:r>
            <a:r>
              <a:rPr lang="it-IT" baseline="0" dirty="0" smtClean="0">
                <a:latin typeface="Times New Roman" pitchFamily="18" charset="0"/>
              </a:rPr>
              <a:t> che hanno età compresa </a:t>
            </a:r>
            <a:r>
              <a:rPr lang="it-IT" dirty="0" smtClean="0">
                <a:latin typeface="Times New Roman" pitchFamily="18" charset="0"/>
              </a:rPr>
              <a:t>tra 31</a:t>
            </a:r>
            <a:r>
              <a:rPr lang="it-IT" baseline="0" dirty="0" smtClean="0">
                <a:latin typeface="Times New Roman" pitchFamily="18" charset="0"/>
              </a:rPr>
              <a:t> e &gt;41</a:t>
            </a:r>
            <a:r>
              <a:rPr lang="it-IT" dirty="0" smtClean="0">
                <a:latin typeface="Times New Roman" pitchFamily="18" charset="0"/>
              </a:rPr>
              <a:t> anni</a:t>
            </a:r>
            <a:r>
              <a:rPr lang="it-IT" baseline="0" dirty="0" smtClean="0">
                <a:latin typeface="Times New Roman" pitchFamily="18" charset="0"/>
              </a:rPr>
              <a:t> </a:t>
            </a:r>
            <a:r>
              <a:rPr lang="it-IT" dirty="0" smtClean="0">
                <a:latin typeface="Times New Roman" pitchFamily="18" charset="0"/>
              </a:rPr>
              <a:t>SONO </a:t>
            </a:r>
            <a:r>
              <a:rPr lang="it-IT" dirty="0" smtClean="0">
                <a:latin typeface="Times New Roman" pitchFamily="18" charset="0"/>
              </a:rPr>
              <a:t>NULLIPARE </a:t>
            </a:r>
            <a:r>
              <a:rPr lang="it-IT" dirty="0" smtClean="0">
                <a:latin typeface="Times New Roman" pitchFamily="18" charset="0"/>
              </a:rPr>
              <a:t>= 60%</a:t>
            </a:r>
            <a:endParaRPr lang="it-IT" dirty="0" smtClean="0">
              <a:latin typeface="Times New Roman" pitchFamily="18" charset="0"/>
            </a:endParaRPr>
          </a:p>
          <a:p>
            <a:endParaRPr lang="it-IT" dirty="0" smtClean="0">
              <a:latin typeface="Times New Roman" pitchFamily="18" charset="0"/>
            </a:endParaRPr>
          </a:p>
          <a:p>
            <a:endParaRPr lang="it-IT" dirty="0" smtClean="0">
              <a:latin typeface="Times New Roman" pitchFamily="18" charset="0"/>
            </a:endParaRPr>
          </a:p>
        </p:txBody>
      </p:sp>
      <p:sp>
        <p:nvSpPr>
          <p:cNvPr id="39939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E0C85D-FFA3-49AB-A289-DF936BE2894D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1986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smtClean="0">
                <a:latin typeface="Times New Roman" pitchFamily="18" charset="0"/>
              </a:rPr>
              <a:t>1460 = 38% della nostra popolazione di gravide</a:t>
            </a:r>
          </a:p>
        </p:txBody>
      </p:sp>
      <p:sp>
        <p:nvSpPr>
          <p:cNvPr id="41987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624273-51E9-40BE-9215-90C8073F927A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4034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dirty="0" smtClean="0">
                <a:latin typeface="Times New Roman" pitchFamily="18" charset="0"/>
              </a:rPr>
              <a:t>53 parti gravemente prematuri da 23 a 28 settimane (18 % dei prematuri che richiedono assistenza) </a:t>
            </a:r>
          </a:p>
          <a:p>
            <a:r>
              <a:rPr lang="it-IT" dirty="0" smtClean="0">
                <a:latin typeface="Times New Roman" pitchFamily="18" charset="0"/>
              </a:rPr>
              <a:t>Invariato </a:t>
            </a:r>
            <a:r>
              <a:rPr lang="it-IT" dirty="0" smtClean="0">
                <a:latin typeface="Times New Roman" pitchFamily="18" charset="0"/>
              </a:rPr>
              <a:t>rispetto all’anno precedente..   &lt;33 </a:t>
            </a:r>
            <a:r>
              <a:rPr lang="it-IT" dirty="0" err="1" smtClean="0">
                <a:latin typeface="Times New Roman" pitchFamily="18" charset="0"/>
              </a:rPr>
              <a:t>sett</a:t>
            </a:r>
            <a:r>
              <a:rPr lang="it-IT" dirty="0" smtClean="0">
                <a:latin typeface="Times New Roman" pitchFamily="18" charset="0"/>
              </a:rPr>
              <a:t>.= 2,8%   esclusi gli aborti  ;     </a:t>
            </a:r>
            <a:r>
              <a:rPr lang="it-IT" dirty="0" smtClean="0">
                <a:solidFill>
                  <a:srgbClr val="FF6600"/>
                </a:solidFill>
                <a:latin typeface="Times New Roman" pitchFamily="18" charset="0"/>
              </a:rPr>
              <a:t>&gt;&gt; 23-24 </a:t>
            </a:r>
            <a:r>
              <a:rPr lang="it-IT" dirty="0" err="1" smtClean="0">
                <a:solidFill>
                  <a:srgbClr val="FF6600"/>
                </a:solidFill>
                <a:latin typeface="Times New Roman" pitchFamily="18" charset="0"/>
              </a:rPr>
              <a:t>sett</a:t>
            </a:r>
            <a:r>
              <a:rPr lang="it-IT" dirty="0" smtClean="0">
                <a:solidFill>
                  <a:srgbClr val="FF6600"/>
                </a:solidFill>
                <a:latin typeface="Times New Roman" pitchFamily="18" charset="0"/>
              </a:rPr>
              <a:t>  (n° doppio rispetto all’anno precedente) ??????? CHIEDERE.</a:t>
            </a:r>
          </a:p>
        </p:txBody>
      </p:sp>
      <p:sp>
        <p:nvSpPr>
          <p:cNvPr id="44035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B33D01-94A9-490B-B5E4-74365253CB88}" type="slidenum">
              <a:rPr lang="en-US" smtClean="0"/>
              <a:pPr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6082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smtClean="0">
                <a:latin typeface="Times New Roman" pitchFamily="18" charset="0"/>
              </a:rPr>
              <a:t>Vedremo poi che anche sottraendo i 52 parti abortivi &lt; 22°settimane la %  non cambia.</a:t>
            </a:r>
          </a:p>
          <a:p>
            <a:r>
              <a:rPr lang="it-IT" smtClean="0">
                <a:latin typeface="Times New Roman" pitchFamily="18" charset="0"/>
              </a:rPr>
              <a:t>3784 + 52 =3836 (NOSTRO TOTALE DEI PARTI)</a:t>
            </a:r>
          </a:p>
          <a:p>
            <a:r>
              <a:rPr lang="it-IT" smtClean="0">
                <a:latin typeface="Times New Roman" pitchFamily="18" charset="0"/>
              </a:rPr>
              <a:t>% TC = (13.37 + 10.65) 24.02 %</a:t>
            </a:r>
          </a:p>
        </p:txBody>
      </p:sp>
      <p:sp>
        <p:nvSpPr>
          <p:cNvPr id="46083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502552-97CD-4AE7-8967-67A58B1FEE33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8130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dirty="0" smtClean="0">
                <a:latin typeface="Times New Roman" pitchFamily="18" charset="0"/>
              </a:rPr>
              <a:t>909 TC su 3836 (23,6%)</a:t>
            </a:r>
          </a:p>
          <a:p>
            <a:r>
              <a:rPr lang="it-IT" dirty="0" smtClean="0">
                <a:latin typeface="Times New Roman" pitchFamily="18" charset="0"/>
              </a:rPr>
              <a:t> *</a:t>
            </a:r>
            <a:r>
              <a:rPr lang="it-IT" dirty="0" smtClean="0">
                <a:latin typeface="Times New Roman" pitchFamily="18" charset="0"/>
              </a:rPr>
              <a:t>3784 = 3836 (totale parti) – 52 (parti &lt; 22 </a:t>
            </a:r>
            <a:r>
              <a:rPr lang="it-IT" dirty="0" err="1" smtClean="0">
                <a:latin typeface="Times New Roman" pitchFamily="18" charset="0"/>
              </a:rPr>
              <a:t>sett</a:t>
            </a:r>
            <a:r>
              <a:rPr lang="it-IT" dirty="0" smtClean="0">
                <a:latin typeface="Times New Roman" pitchFamily="18" charset="0"/>
              </a:rPr>
              <a:t>)</a:t>
            </a:r>
          </a:p>
          <a:p>
            <a:r>
              <a:rPr lang="it-IT" dirty="0" smtClean="0">
                <a:latin typeface="Times New Roman" pitchFamily="18" charset="0"/>
              </a:rPr>
              <a:t>% TC = 24 % (506 TC elettivi + 403 TC urgenti)</a:t>
            </a:r>
          </a:p>
        </p:txBody>
      </p:sp>
      <p:sp>
        <p:nvSpPr>
          <p:cNvPr id="48131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6E3366-529D-42AE-82F4-C148C2FF8B2A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0178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dirty="0" smtClean="0">
                <a:latin typeface="Times New Roman" pitchFamily="18" charset="0"/>
              </a:rPr>
              <a:t>24 + 29 + 58 + 188 = 299 (7.8% delle nostre gravide)</a:t>
            </a:r>
          </a:p>
        </p:txBody>
      </p:sp>
      <p:sp>
        <p:nvSpPr>
          <p:cNvPr id="50179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EE66D3-2FCC-4F95-8D53-3BDFC2330F17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3250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Times New Roman" pitchFamily="18" charset="0"/>
            </a:endParaRPr>
          </a:p>
        </p:txBody>
      </p:sp>
      <p:sp>
        <p:nvSpPr>
          <p:cNvPr id="53251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C3DD37-4694-4F88-9309-5E514A88C3C3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5298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smtClean="0">
                <a:latin typeface="Times New Roman" pitchFamily="18" charset="0"/>
              </a:rPr>
              <a:t>In linea dal 2006..</a:t>
            </a:r>
          </a:p>
        </p:txBody>
      </p:sp>
      <p:sp>
        <p:nvSpPr>
          <p:cNvPr id="55299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7F5EE6-7E09-403B-8757-AAC7EC6AA9D7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7346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smtClean="0">
                <a:latin typeface="Times New Roman" pitchFamily="18" charset="0"/>
              </a:rPr>
              <a:t>Induzioni migliori ????</a:t>
            </a:r>
          </a:p>
          <a:p>
            <a:r>
              <a:rPr lang="it-IT" smtClean="0">
                <a:latin typeface="Times New Roman" pitchFamily="18" charset="0"/>
              </a:rPr>
              <a:t>Aumento patologia materna ???</a:t>
            </a:r>
          </a:p>
        </p:txBody>
      </p:sp>
      <p:sp>
        <p:nvSpPr>
          <p:cNvPr id="57347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B771B1-7BA3-4C6C-B83E-E0D537F1460D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0418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smtClean="0">
                <a:latin typeface="Times New Roman" pitchFamily="18" charset="0"/>
              </a:rPr>
              <a:t>909 = (506 TC elettivi + 403 TC urgenti) = 24 % sul totale dei parti</a:t>
            </a:r>
          </a:p>
          <a:p>
            <a:endParaRPr lang="it-IT" smtClean="0">
              <a:latin typeface="Times New Roman" pitchFamily="18" charset="0"/>
            </a:endParaRPr>
          </a:p>
          <a:p>
            <a:endParaRPr lang="it-IT" smtClean="0">
              <a:latin typeface="Times New Roman" pitchFamily="18" charset="0"/>
            </a:endParaRPr>
          </a:p>
        </p:txBody>
      </p:sp>
      <p:sp>
        <p:nvSpPr>
          <p:cNvPr id="60419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CF5C96-62AC-4BFF-AF2E-BB5B6F417877}" type="slidenum">
              <a:rPr lang="en-US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554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Times New Roman" pitchFamily="18" charset="0"/>
            </a:endParaRPr>
          </a:p>
        </p:txBody>
      </p:sp>
      <p:sp>
        <p:nvSpPr>
          <p:cNvPr id="23555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2C5B38-C727-4B09-9B66-A74B30C06E13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3490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smtClean="0">
                <a:latin typeface="Times New Roman" pitchFamily="18" charset="0"/>
              </a:rPr>
              <a:t>504 TC urgenti + 2 parti vaginali = 506</a:t>
            </a:r>
          </a:p>
        </p:txBody>
      </p:sp>
      <p:sp>
        <p:nvSpPr>
          <p:cNvPr id="63491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9D8A01-584B-4245-A5CB-A8BDA03F198B}" type="slidenum">
              <a:rPr lang="en-US" smtClean="0"/>
              <a:pPr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5538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smtClean="0">
                <a:latin typeface="Times New Roman" pitchFamily="18" charset="0"/>
              </a:rPr>
              <a:t>TOT. GRAVIDANZE MULTIPLE:  89 (di cui 4 TRIGEMINE)</a:t>
            </a:r>
          </a:p>
        </p:txBody>
      </p:sp>
      <p:sp>
        <p:nvSpPr>
          <p:cNvPr id="65539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72C2D2-EFE7-4BC4-BAF4-102EFE5558BE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7586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smtClean="0">
                <a:latin typeface="Times New Roman" pitchFamily="18" charset="0"/>
              </a:rPr>
              <a:t>TOT. RIVOLGIMENTI: 44 (22 efficaci + 22 non efficaci)</a:t>
            </a:r>
          </a:p>
        </p:txBody>
      </p:sp>
      <p:sp>
        <p:nvSpPr>
          <p:cNvPr id="67587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B301BA-8E0C-4F13-9A81-D8A79187A8D0}" type="slidenum">
              <a:rPr lang="en-US" smtClean="0"/>
              <a:pPr/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9634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smtClean="0">
                <a:latin typeface="Times New Roman" pitchFamily="18" charset="0"/>
              </a:rPr>
              <a:t>Trend in riduzione rispetto al 2011 (24,8%)..</a:t>
            </a:r>
          </a:p>
        </p:txBody>
      </p:sp>
      <p:sp>
        <p:nvSpPr>
          <p:cNvPr id="69635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6AEAF3-2A58-4259-B66F-9FB2CBFA21E3}" type="slidenum">
              <a:rPr lang="en-US" smtClean="0"/>
              <a:pPr/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1682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smtClean="0">
                <a:latin typeface="Times New Roman" pitchFamily="18" charset="0"/>
              </a:rPr>
              <a:t>OLIGOIDRAMNIOS !!!!!!! Errori di valutazione?</a:t>
            </a:r>
          </a:p>
        </p:txBody>
      </p:sp>
      <p:sp>
        <p:nvSpPr>
          <p:cNvPr id="71683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8DF517-93CB-4AF9-A1E3-4064EF5DD2E2}" type="slidenum">
              <a:rPr lang="en-US" smtClean="0"/>
              <a:pPr/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4754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smtClean="0">
                <a:latin typeface="Times New Roman" pitchFamily="18" charset="0"/>
              </a:rPr>
              <a:t>TOT. INDUZIONI: 727</a:t>
            </a:r>
          </a:p>
          <a:p>
            <a:r>
              <a:rPr lang="it-IT" smtClean="0">
                <a:latin typeface="Times New Roman" pitchFamily="18" charset="0"/>
              </a:rPr>
              <a:t>TC in travaglio: 110</a:t>
            </a:r>
          </a:p>
          <a:p>
            <a:r>
              <a:rPr lang="it-IT" smtClean="0">
                <a:latin typeface="Times New Roman" pitchFamily="18" charset="0"/>
              </a:rPr>
              <a:t>PARTO VAGINALE: 617</a:t>
            </a:r>
          </a:p>
        </p:txBody>
      </p:sp>
      <p:sp>
        <p:nvSpPr>
          <p:cNvPr id="74755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E378B2-753A-44BA-A46A-C20A958BDB54}" type="slidenum">
              <a:rPr lang="en-US" smtClean="0"/>
              <a:pPr/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smtClean="0">
                <a:latin typeface="Times New Roman" pitchFamily="18" charset="0"/>
              </a:rPr>
              <a:t>SOSTANZIALMENTE INVARIATI.</a:t>
            </a:r>
          </a:p>
          <a:p>
            <a:r>
              <a:rPr lang="it-IT" smtClean="0">
                <a:latin typeface="Times New Roman" pitchFamily="18" charset="0"/>
              </a:rPr>
              <a:t>Stratificazione rischio materno/gravidanza.</a:t>
            </a:r>
          </a:p>
        </p:txBody>
      </p:sp>
      <p:sp>
        <p:nvSpPr>
          <p:cNvPr id="76803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236DEF-A101-4EF4-A3B2-D6BDF79A28EA}" type="slidenum">
              <a:rPr lang="en-US" smtClean="0"/>
              <a:pPr/>
              <a:t>32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8850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smtClean="0">
                <a:latin typeface="Times New Roman" pitchFamily="18" charset="0"/>
              </a:rPr>
              <a:t>DATI SOSTANZIALMENTE INVARIATI…vedi diapo successiva con GRAFICI</a:t>
            </a:r>
          </a:p>
        </p:txBody>
      </p:sp>
      <p:sp>
        <p:nvSpPr>
          <p:cNvPr id="78851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79365E-889E-4212-905C-7E9285C9BCAD}" type="slidenum">
              <a:rPr lang="en-US" smtClean="0"/>
              <a:pPr/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3970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smtClean="0">
                <a:latin typeface="Times New Roman" pitchFamily="18" charset="0"/>
              </a:rPr>
              <a:t>DATI INVARIATI</a:t>
            </a:r>
          </a:p>
        </p:txBody>
      </p:sp>
      <p:sp>
        <p:nvSpPr>
          <p:cNvPr id="83971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46F3C5-5165-488A-AFD5-9DCFD5AF11DB}" type="slidenum">
              <a:rPr lang="en-US" smtClean="0"/>
              <a:pPr/>
              <a:t>37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6018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smtClean="0">
                <a:latin typeface="Times New Roman" pitchFamily="18" charset="0"/>
              </a:rPr>
              <a:t>Da ricontrollare dati!!!!</a:t>
            </a:r>
          </a:p>
        </p:txBody>
      </p:sp>
      <p:sp>
        <p:nvSpPr>
          <p:cNvPr id="86019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6E46ED-DACB-44B2-B333-357BC74C4CB4}" type="slidenum">
              <a:rPr lang="en-US" smtClean="0"/>
              <a:pPr/>
              <a:t>38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602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Times New Roman" pitchFamily="18" charset="0"/>
            </a:endParaRPr>
          </a:p>
        </p:txBody>
      </p:sp>
      <p:sp>
        <p:nvSpPr>
          <p:cNvPr id="25603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8BF287-721E-47A7-A7FF-0A85A56D8BEE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9090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Times New Roman" pitchFamily="18" charset="0"/>
            </a:endParaRPr>
          </a:p>
        </p:txBody>
      </p:sp>
      <p:sp>
        <p:nvSpPr>
          <p:cNvPr id="89091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9A0800-DD88-4BC9-ACCB-5F6EBEF667F1}" type="slidenum">
              <a:rPr lang="en-US" smtClean="0"/>
              <a:pPr/>
              <a:t>40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1138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Times New Roman" pitchFamily="18" charset="0"/>
            </a:endParaRPr>
          </a:p>
        </p:txBody>
      </p:sp>
      <p:sp>
        <p:nvSpPr>
          <p:cNvPr id="91139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E53E95-7697-4DCD-AEE6-051884CA5073}" type="slidenum">
              <a:rPr lang="en-US" smtClean="0"/>
              <a:pPr/>
              <a:t>41</a:t>
            </a:fld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4210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smtClean="0">
                <a:latin typeface="Times New Roman" pitchFamily="18" charset="0"/>
              </a:rPr>
              <a:t>nd- dato non disponibile</a:t>
            </a:r>
          </a:p>
        </p:txBody>
      </p:sp>
      <p:sp>
        <p:nvSpPr>
          <p:cNvPr id="94211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17AE3D-F475-4413-A7DF-8B7320432BD9}" type="slidenum">
              <a:rPr lang="en-US" smtClean="0"/>
              <a:pPr/>
              <a:t>43</a:t>
            </a:fld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7282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smtClean="0">
                <a:latin typeface="Times New Roman" pitchFamily="18" charset="0"/>
              </a:rPr>
              <a:t>TOT. RICOVERI DA PS: 3642 (30.9 %)</a:t>
            </a:r>
          </a:p>
        </p:txBody>
      </p:sp>
      <p:sp>
        <p:nvSpPr>
          <p:cNvPr id="97283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2418DD-863A-465E-B7D9-ED59DEB9877F}" type="slidenum">
              <a:rPr lang="en-US" smtClean="0"/>
              <a:pPr/>
              <a:t>45</a:t>
            </a:fld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9330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smtClean="0">
                <a:latin typeface="Times New Roman" pitchFamily="18" charset="0"/>
              </a:rPr>
              <a:t>18.2% + 16.4% = 34.6% (ACCESSI dalle 20 alle 8)</a:t>
            </a:r>
          </a:p>
        </p:txBody>
      </p:sp>
      <p:sp>
        <p:nvSpPr>
          <p:cNvPr id="99331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8F4194-319E-4340-B18D-B8B57340305D}" type="slidenum">
              <a:rPr lang="en-US" smtClean="0"/>
              <a:pPr/>
              <a:t>46</a:t>
            </a:fld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8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smtClean="0">
              <a:latin typeface="Times New Roman" pitchFamily="18" charset="0"/>
            </a:endParaRPr>
          </a:p>
        </p:txBody>
      </p:sp>
      <p:sp>
        <p:nvSpPr>
          <p:cNvPr id="101379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5CD485-D941-48AC-B87D-765EC7B3174A}" type="slidenum">
              <a:rPr lang="it-IT" smtClean="0"/>
              <a:pPr/>
              <a:t>47</a:t>
            </a:fld>
            <a:endParaRPr lang="it-IT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6498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smtClean="0">
                <a:latin typeface="Times New Roman" pitchFamily="18" charset="0"/>
              </a:rPr>
              <a:t>TOT. 3678 (dal 2004 al 2012)</a:t>
            </a:r>
          </a:p>
        </p:txBody>
      </p:sp>
      <p:sp>
        <p:nvSpPr>
          <p:cNvPr id="106499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3C1B0A-7714-42B9-B57B-AB8ECECC7529}" type="slidenum">
              <a:rPr lang="en-US" smtClean="0"/>
              <a:pPr/>
              <a:t>50</a:t>
            </a:fld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8546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smtClean="0">
                <a:latin typeface="Times New Roman" pitchFamily="18" charset="0"/>
              </a:rPr>
              <a:t>ESEGUITA: 849 casi (26.1%)</a:t>
            </a:r>
          </a:p>
          <a:p>
            <a:r>
              <a:rPr lang="it-IT" smtClean="0">
                <a:latin typeface="Times New Roman" pitchFamily="18" charset="0"/>
              </a:rPr>
              <a:t>NON ESEGUITA: 2406 casi (73.9%)</a:t>
            </a:r>
          </a:p>
        </p:txBody>
      </p:sp>
      <p:sp>
        <p:nvSpPr>
          <p:cNvPr id="108547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99A27A-2A9D-4399-ADC9-0FC524F4EAE0}" type="slidenum">
              <a:rPr lang="en-US" smtClean="0"/>
              <a:pPr/>
              <a:t>51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7650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smtClean="0">
                <a:latin typeface="Times New Roman" pitchFamily="18" charset="0"/>
              </a:rPr>
              <a:t>Vedremo poi che anche sottraendo i 52 parti abortivi &lt; 22°settimane la %  non cambia</a:t>
            </a:r>
          </a:p>
          <a:p>
            <a:endParaRPr lang="it-IT" smtClean="0">
              <a:latin typeface="Times New Roman" pitchFamily="18" charset="0"/>
            </a:endParaRPr>
          </a:p>
        </p:txBody>
      </p:sp>
      <p:sp>
        <p:nvSpPr>
          <p:cNvPr id="27651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532A44-956E-459F-80D0-0799634C9554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8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smtClean="0">
                <a:latin typeface="Times New Roman" pitchFamily="18" charset="0"/>
              </a:rPr>
              <a:t>Percentuale pressochè stabile dal 2009 ad oggi</a:t>
            </a:r>
          </a:p>
        </p:txBody>
      </p:sp>
      <p:sp>
        <p:nvSpPr>
          <p:cNvPr id="29699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1D55F0-3701-4122-9D6A-A26B8321A19B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1746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smtClean="0">
                <a:latin typeface="Times New Roman" pitchFamily="18" charset="0"/>
              </a:rPr>
              <a:t>Nella prossima diapo: STRATIFICAZIONE ETNICA</a:t>
            </a:r>
          </a:p>
        </p:txBody>
      </p:sp>
      <p:sp>
        <p:nvSpPr>
          <p:cNvPr id="31747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92FC9E-F8B7-465A-94EA-8E7E6B593B4E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3794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smtClean="0">
                <a:latin typeface="Times New Roman" pitchFamily="18" charset="0"/>
              </a:rPr>
              <a:t>684 pazienti gravide straniere = 17.8 % delle nostre gravide.</a:t>
            </a:r>
          </a:p>
          <a:p>
            <a:r>
              <a:rPr lang="it-IT" smtClean="0">
                <a:latin typeface="Times New Roman" pitchFamily="18" charset="0"/>
              </a:rPr>
              <a:t>La riduzione è a carico degli stranieri provenienti dalle regioni africane, a scapito di un aumento dall’Europa dell’Est.</a:t>
            </a:r>
          </a:p>
          <a:p>
            <a:endParaRPr lang="it-IT" smtClean="0">
              <a:latin typeface="Times New Roman" pitchFamily="18" charset="0"/>
            </a:endParaRPr>
          </a:p>
        </p:txBody>
      </p:sp>
      <p:sp>
        <p:nvSpPr>
          <p:cNvPr id="33795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AACD54-7692-4841-862B-646B91B78E7C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dirty="0" smtClean="0">
                <a:latin typeface="Times New Roman" pitchFamily="18" charset="0"/>
              </a:rPr>
              <a:t>Ulteriore trend delle gestanti &gt;35  ( 29,9% nel 2011  e  26,8% nel 2010 )         </a:t>
            </a:r>
            <a:endParaRPr lang="it-IT" dirty="0" smtClean="0">
              <a:latin typeface="Times New Roman" pitchFamily="18" charset="0"/>
            </a:endParaRPr>
          </a:p>
          <a:p>
            <a:r>
              <a:rPr lang="it-IT" dirty="0" smtClean="0">
                <a:latin typeface="Times New Roman" pitchFamily="18" charset="0"/>
              </a:rPr>
              <a:t>2643</a:t>
            </a:r>
            <a:r>
              <a:rPr lang="it-IT" baseline="0" dirty="0" smtClean="0">
                <a:latin typeface="Times New Roman" pitchFamily="18" charset="0"/>
              </a:rPr>
              <a:t> partoriscono fra 31 e oltre 41 anni (69%)</a:t>
            </a:r>
            <a:endParaRPr lang="it-IT" dirty="0" smtClean="0">
              <a:latin typeface="Times New Roman" pitchFamily="18" charset="0"/>
            </a:endParaRPr>
          </a:p>
        </p:txBody>
      </p:sp>
      <p:sp>
        <p:nvSpPr>
          <p:cNvPr id="35843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8732B8-804A-4112-B801-80DED72A2874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7890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smtClean="0">
                <a:latin typeface="Times New Roman" pitchFamily="18" charset="0"/>
              </a:rPr>
              <a:t>Invariato rispetto al precedente…</a:t>
            </a:r>
          </a:p>
        </p:txBody>
      </p:sp>
      <p:sp>
        <p:nvSpPr>
          <p:cNvPr id="37891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37BDBA-7141-4E94-8043-DC59A7A7779D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7C3DC-B72A-414D-BB49-81A8235778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1DBB5-4ABC-4983-8126-E4D3DD7EFB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7D58A-408E-45AF-A285-D3FBE9BEE2A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AD8E6-A9DE-4036-B6C2-7008F760835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 rtlCol="0">
            <a:normAutofit/>
          </a:bodyPr>
          <a:lstStyle/>
          <a:p>
            <a:pPr lvl="0"/>
            <a:endParaRPr lang="it-IT" noProof="0" smtClean="0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934EF-551E-42F1-B374-4B35BB2F043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1F1C1-EBDF-40D0-A2D6-1632F3BCD3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6A8A2-6C8C-43B8-B9CC-CD62D6DB136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1645D-FE9D-4F2C-A600-D63C9340CEB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496A3-AC38-4D41-9FA8-991BAFA3FC2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0D55F-031F-4B38-8E68-5C16E9BCDBF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B42A4-D261-436F-B604-CD5C339A29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6FA73-1CD4-4F14-9A8F-67DEAA07CCB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E69BA-B5DD-409C-A89A-C44B00DB092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taglia e arrotonda singolo angolo rettangolo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riangolo rettangolo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igura a mano libera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867E8-8A50-4676-8AC2-D32ADB54B12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028" name="Segnaposto titolo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  <a:endParaRPr lang="en-US" smtClean="0"/>
          </a:p>
        </p:txBody>
      </p:sp>
      <p:sp>
        <p:nvSpPr>
          <p:cNvPr id="1029" name="Segnaposto testo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smtClean="0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AABE7DF0-6E8B-4334-9ABD-CD654C1CFDF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grpSp>
        <p:nvGrpSpPr>
          <p:cNvPr id="1033" name="Gruppo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igura a mano libera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3" name="Figura a mano libera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08" r:id="rId1"/>
    <p:sldLayoutId id="2147484607" r:id="rId2"/>
    <p:sldLayoutId id="2147484606" r:id="rId3"/>
    <p:sldLayoutId id="2147484605" r:id="rId4"/>
    <p:sldLayoutId id="2147484604" r:id="rId5"/>
    <p:sldLayoutId id="2147484603" r:id="rId6"/>
    <p:sldLayoutId id="2147484602" r:id="rId7"/>
    <p:sldLayoutId id="2147484601" r:id="rId8"/>
    <p:sldLayoutId id="2147484609" r:id="rId9"/>
    <p:sldLayoutId id="2147484600" r:id="rId10"/>
    <p:sldLayoutId id="2147484599" r:id="rId11"/>
    <p:sldLayoutId id="2147484598" r:id="rId12"/>
    <p:sldLayoutId id="2147484597" r:id="rId13"/>
    <p:sldLayoutId id="2147484596" r:id="rId14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9.png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0.png"/><Relationship Id="rId4" Type="http://schemas.openxmlformats.org/officeDocument/2006/relationships/oleObject" Target="../embeddings/oleObject4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1.png"/><Relationship Id="rId4" Type="http://schemas.openxmlformats.org/officeDocument/2006/relationships/oleObject" Target="../embeddings/oleObject5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2.png"/><Relationship Id="rId4" Type="http://schemas.openxmlformats.org/officeDocument/2006/relationships/oleObject" Target="../embeddings/oleObject6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3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6.png"/><Relationship Id="rId4" Type="http://schemas.openxmlformats.org/officeDocument/2006/relationships/oleObject" Target="../embeddings/oleObject9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8.png"/><Relationship Id="rId4" Type="http://schemas.openxmlformats.org/officeDocument/2006/relationships/oleObject" Target="../embeddings/oleObject10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9.png"/><Relationship Id="rId4" Type="http://schemas.openxmlformats.org/officeDocument/2006/relationships/oleObject" Target="../embeddings/oleObject1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1.png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24.png"/><Relationship Id="rId4" Type="http://schemas.openxmlformats.org/officeDocument/2006/relationships/oleObject" Target="../embeddings/oleObject15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31.png"/><Relationship Id="rId4" Type="http://schemas.openxmlformats.org/officeDocument/2006/relationships/oleObject" Target="../embeddings/oleObject16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33.png"/><Relationship Id="rId4" Type="http://schemas.openxmlformats.org/officeDocument/2006/relationships/oleObject" Target="../embeddings/oleObject17.bin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5.png"/><Relationship Id="rId5" Type="http://schemas.openxmlformats.org/officeDocument/2006/relationships/oleObject" Target="../embeddings/oleObject19.bin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37.png"/><Relationship Id="rId4" Type="http://schemas.openxmlformats.org/officeDocument/2006/relationships/oleObject" Target="../embeddings/oleObject21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38.png"/><Relationship Id="rId4" Type="http://schemas.openxmlformats.org/officeDocument/2006/relationships/oleObject" Target="../embeddings/oleObject22.bin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536" y="1700808"/>
            <a:ext cx="7848872" cy="3404592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REPORT ATTIVITA’</a:t>
            </a:r>
            <a:br>
              <a:rPr lang="en-US" sz="3200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</a:b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SALA PARTO E PRONTO SOCCORSO OSTETRICO-GINECOLOGICO</a:t>
            </a:r>
            <a:br>
              <a:rPr lang="en-US" sz="3200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</a:b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ANNO 2012</a:t>
            </a:r>
          </a:p>
        </p:txBody>
      </p:sp>
      <p:sp>
        <p:nvSpPr>
          <p:cNvPr id="18434" name="CasellaDiTesto 2"/>
          <p:cNvSpPr txBox="1">
            <a:spLocks noChangeArrowheads="1"/>
          </p:cNvSpPr>
          <p:nvPr/>
        </p:nvSpPr>
        <p:spPr bwMode="auto">
          <a:xfrm>
            <a:off x="1615653" y="5788496"/>
            <a:ext cx="59086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1400" dirty="0">
                <a:latin typeface="Constantia" pitchFamily="18" charset="0"/>
              </a:rPr>
              <a:t>A cura di: Bruna </a:t>
            </a:r>
            <a:r>
              <a:rPr lang="it-IT" sz="1400" dirty="0" err="1">
                <a:latin typeface="Constantia" pitchFamily="18" charset="0"/>
              </a:rPr>
              <a:t>Pasini</a:t>
            </a:r>
            <a:r>
              <a:rPr lang="it-IT" sz="1400" dirty="0">
                <a:latin typeface="Constantia" pitchFamily="18" charset="0"/>
              </a:rPr>
              <a:t>, Stefania </a:t>
            </a:r>
            <a:r>
              <a:rPr lang="it-IT" sz="1400" dirty="0" err="1">
                <a:latin typeface="Constantia" pitchFamily="18" charset="0"/>
              </a:rPr>
              <a:t>Rampello</a:t>
            </a:r>
            <a:r>
              <a:rPr lang="it-IT" sz="1400" dirty="0">
                <a:latin typeface="Constantia" pitchFamily="18" charset="0"/>
              </a:rPr>
              <a:t> e il Team ostetrico di sala parto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043608" y="932527"/>
            <a:ext cx="6624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 </a:t>
            </a:r>
            <a:r>
              <a:rPr lang="it-IT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OSPEDALE DI BERGAMO </a:t>
            </a:r>
          </a:p>
          <a:p>
            <a:pPr algn="ctr"/>
            <a:endParaRPr lang="it-IT" sz="2000" b="1" dirty="0" smtClean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USC OSTETRICIA E GINECOLOGIA</a:t>
            </a:r>
          </a:p>
          <a:p>
            <a:pPr algn="ctr"/>
            <a:r>
              <a:rPr lang="it-IT" sz="1200" dirty="0" smtClean="0"/>
              <a:t>DIRETTORE   PROF. L. FRIGERIO </a:t>
            </a:r>
            <a:endParaRPr lang="it-IT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147638" y="2627313"/>
          <a:ext cx="3200399" cy="3322640"/>
        </p:xfrm>
        <a:graphic>
          <a:graphicData uri="http://schemas.openxmlformats.org/drawingml/2006/table">
            <a:tbl>
              <a:tblPr/>
              <a:tblGrid>
                <a:gridCol w="1066799"/>
                <a:gridCol w="1295400"/>
                <a:gridCol w="838200"/>
              </a:tblGrid>
              <a:tr h="573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ANNI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NUMERO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2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&lt;=20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1.2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21-25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266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6.9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2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26-30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880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22.9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31-35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86E8"/>
                        </a:gs>
                        <a:gs pos="50000">
                          <a:srgbClr val="FFB6EE"/>
                        </a:gs>
                        <a:gs pos="100000">
                          <a:srgbClr val="FFDBF6"/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1460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86E8"/>
                        </a:gs>
                        <a:gs pos="50000">
                          <a:srgbClr val="FFB6EE"/>
                        </a:gs>
                        <a:gs pos="100000">
                          <a:srgbClr val="FFDBF6"/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38.0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86E8"/>
                        </a:gs>
                        <a:gs pos="50000">
                          <a:srgbClr val="FFB6EE"/>
                        </a:gs>
                        <a:gs pos="100000">
                          <a:srgbClr val="FFDBF6"/>
                        </a:gs>
                      </a:gsLst>
                      <a:lin ang="8100000" scaled="1"/>
                    </a:gradFill>
                  </a:tcPr>
                </a:tc>
              </a:tr>
              <a:tr h="392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36-40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1049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27.3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</a:tr>
              <a:tr h="392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&gt;=41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134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3.5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3836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855" name="Grafico 1"/>
          <p:cNvGraphicFramePr>
            <a:graphicFrameLocks/>
          </p:cNvGraphicFramePr>
          <p:nvPr/>
        </p:nvGraphicFramePr>
        <p:xfrm>
          <a:off x="3584575" y="2298700"/>
          <a:ext cx="5394325" cy="3865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62" r:id="rId4" imgW="5395428" imgH="3865199" progId="Excel.Chart.8">
                  <p:embed/>
                </p:oleObj>
              </mc:Choice>
              <mc:Fallback>
                <p:oleObj r:id="rId4" imgW="5395428" imgH="3865199" progId="Excel.Chart.8">
                  <p:embed/>
                  <p:pic>
                    <p:nvPicPr>
                      <p:cNvPr id="0" name="Grafico 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4575" y="2298700"/>
                        <a:ext cx="5394325" cy="3865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56" name="Titolo 1"/>
          <p:cNvSpPr txBox="1">
            <a:spLocks/>
          </p:cNvSpPr>
          <p:nvPr/>
        </p:nvSpPr>
        <p:spPr bwMode="auto">
          <a:xfrm>
            <a:off x="2627313" y="836613"/>
            <a:ext cx="4105275" cy="1512887"/>
          </a:xfrm>
          <a:prstGeom prst="rect">
            <a:avLst/>
          </a:prstGeom>
          <a:solidFill>
            <a:srgbClr val="FF66FF"/>
          </a:solidFill>
          <a:ln w="38100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lang="it-IT" sz="4000" b="1">
                <a:solidFill>
                  <a:schemeClr val="tx2"/>
                </a:solidFill>
                <a:latin typeface="Calibri" pitchFamily="34" charset="0"/>
              </a:rPr>
              <a:t>ETA’ MATERNA</a:t>
            </a:r>
            <a:br>
              <a:rPr lang="it-IT" sz="4000" b="1">
                <a:solidFill>
                  <a:schemeClr val="tx2"/>
                </a:solidFill>
                <a:latin typeface="Calibri" pitchFamily="34" charset="0"/>
              </a:rPr>
            </a:br>
            <a:endParaRPr lang="it-IT" sz="4000" b="1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5" name="Grafico 5"/>
          <p:cNvGraphicFramePr>
            <a:graphicFrameLocks/>
          </p:cNvGraphicFramePr>
          <p:nvPr/>
        </p:nvGraphicFramePr>
        <p:xfrm>
          <a:off x="4749800" y="2616200"/>
          <a:ext cx="4140200" cy="398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2" r:id="rId4" imgW="4139543" imgH="3987130" progId="Excel.Chart.8">
                  <p:embed/>
                </p:oleObj>
              </mc:Choice>
              <mc:Fallback>
                <p:oleObj r:id="rId4" imgW="4139543" imgH="3987130" progId="Excel.Chart.8">
                  <p:embed/>
                  <p:pic>
                    <p:nvPicPr>
                      <p:cNvPr id="0" name="Grafico 5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9800" y="2616200"/>
                        <a:ext cx="4140200" cy="398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Segnaposto contenuto 6"/>
          <p:cNvGraphicFramePr>
            <a:graphicFrameLocks/>
          </p:cNvGraphicFramePr>
          <p:nvPr/>
        </p:nvGraphicFramePr>
        <p:xfrm>
          <a:off x="457200" y="3032125"/>
          <a:ext cx="3581401" cy="3276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0584"/>
                <a:gridCol w="1102264"/>
                <a:gridCol w="918553"/>
              </a:tblGrid>
              <a:tr h="758791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Para</a:t>
                      </a:r>
                      <a:endParaRPr lang="it-IT" dirty="0"/>
                    </a:p>
                  </a:txBody>
                  <a:tcPr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N°</a:t>
                      </a:r>
                      <a:endParaRPr lang="it-IT" dirty="0"/>
                    </a:p>
                  </a:txBody>
                  <a:tcPr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%</a:t>
                      </a:r>
                      <a:endParaRPr lang="it-IT" dirty="0"/>
                    </a:p>
                  </a:txBody>
                  <a:tcPr>
                    <a:solidFill>
                      <a:srgbClr val="99CC00"/>
                    </a:solidFill>
                  </a:tcPr>
                </a:tc>
              </a:tr>
              <a:tr h="629452">
                <a:tc>
                  <a:txBody>
                    <a:bodyPr/>
                    <a:lstStyle/>
                    <a:p>
                      <a:r>
                        <a:rPr lang="it-IT" dirty="0" smtClean="0"/>
                        <a:t>Nullipara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dirty="0" smtClean="0">
                          <a:latin typeface="Times New Roman" pitchFamily="18" charset="0"/>
                          <a:cs typeface="Times New Roman" pitchFamily="18" charset="0"/>
                        </a:rPr>
                        <a:t>52.8</a:t>
                      </a:r>
                      <a:endParaRPr lang="it-IT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9452">
                <a:tc>
                  <a:txBody>
                    <a:bodyPr/>
                    <a:lstStyle/>
                    <a:p>
                      <a:r>
                        <a:rPr lang="it-IT" dirty="0" smtClean="0"/>
                        <a:t>Pluripara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1475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38.4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9452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Pre-TC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335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8.7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9452">
                <a:tc>
                  <a:txBody>
                    <a:bodyPr/>
                    <a:lstStyle/>
                    <a:p>
                      <a:r>
                        <a:rPr lang="it-IT" dirty="0" smtClean="0"/>
                        <a:t>Totale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3836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892" name="Titolo 1"/>
          <p:cNvSpPr txBox="1">
            <a:spLocks/>
          </p:cNvSpPr>
          <p:nvPr/>
        </p:nvSpPr>
        <p:spPr bwMode="auto">
          <a:xfrm>
            <a:off x="1835150" y="908050"/>
            <a:ext cx="5616575" cy="1512888"/>
          </a:xfrm>
          <a:prstGeom prst="rect">
            <a:avLst/>
          </a:prstGeom>
          <a:solidFill>
            <a:srgbClr val="99C908"/>
          </a:solidFill>
          <a:ln w="38100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lang="it-IT" sz="4000" b="1">
                <a:solidFill>
                  <a:schemeClr val="tx2"/>
                </a:solidFill>
                <a:latin typeface="Calibri" pitchFamily="34" charset="0"/>
              </a:rPr>
              <a:t>PARITA’</a:t>
            </a:r>
            <a:br>
              <a:rPr lang="it-IT" sz="4000" b="1">
                <a:solidFill>
                  <a:schemeClr val="tx2"/>
                </a:solidFill>
                <a:latin typeface="Calibri" pitchFamily="34" charset="0"/>
              </a:rPr>
            </a:br>
            <a:endParaRPr lang="it-IT" sz="4000" b="1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ella 8"/>
          <p:cNvGraphicFramePr>
            <a:graphicFrameLocks noGrp="1"/>
          </p:cNvGraphicFramePr>
          <p:nvPr/>
        </p:nvGraphicFramePr>
        <p:xfrm>
          <a:off x="1085850" y="2781300"/>
          <a:ext cx="7086600" cy="3463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  <a:gridCol w="1295400"/>
                <a:gridCol w="1143000"/>
                <a:gridCol w="990600"/>
                <a:gridCol w="1524000"/>
                <a:gridCol w="990600"/>
              </a:tblGrid>
              <a:tr h="409575">
                <a:tc>
                  <a:txBody>
                    <a:bodyPr/>
                    <a:lstStyle/>
                    <a:p>
                      <a:r>
                        <a:rPr lang="it-IT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Anni</a:t>
                      </a:r>
                      <a:endParaRPr lang="it-IT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Nullipara</a:t>
                      </a:r>
                      <a:endParaRPr lang="it-IT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Pluripara</a:t>
                      </a:r>
                      <a:endParaRPr lang="it-IT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Pre-TC</a:t>
                      </a:r>
                      <a:endParaRPr lang="it-IT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Pluripare+TC</a:t>
                      </a:r>
                      <a:endParaRPr lang="it-IT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Totale</a:t>
                      </a:r>
                    </a:p>
                    <a:p>
                      <a:endParaRPr lang="it-IT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&lt;=20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09575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21-25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198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266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09575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26-30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577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254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880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09575"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31-35</a:t>
                      </a:r>
                      <a:endParaRPr lang="it-IT" b="1" dirty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724</a:t>
                      </a:r>
                      <a:endParaRPr lang="it-IT" b="1" dirty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612</a:t>
                      </a:r>
                      <a:endParaRPr lang="it-IT" b="1" dirty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114</a:t>
                      </a:r>
                      <a:endParaRPr lang="it-IT" b="1" dirty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it-IT" b="1" dirty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1460</a:t>
                      </a:r>
                      <a:endParaRPr lang="it-IT" b="1" dirty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409575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36-40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425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501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111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1049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09575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&gt;=41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61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134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09575">
                <a:tc>
                  <a:txBody>
                    <a:bodyPr/>
                    <a:lstStyle/>
                    <a:p>
                      <a:pPr algn="ctr"/>
                      <a:r>
                        <a:rPr lang="it-IT" smtClean="0">
                          <a:latin typeface="Times New Roman" pitchFamily="18" charset="0"/>
                          <a:cs typeface="Times New Roman" pitchFamily="18" charset="0"/>
                        </a:rPr>
                        <a:t>totale</a:t>
                      </a:r>
                      <a:endParaRPr lang="it-IT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1475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304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3836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8978" name="Titolo 1"/>
          <p:cNvSpPr txBox="1">
            <a:spLocks/>
          </p:cNvSpPr>
          <p:nvPr/>
        </p:nvSpPr>
        <p:spPr bwMode="auto">
          <a:xfrm>
            <a:off x="1835150" y="908050"/>
            <a:ext cx="5616575" cy="1512888"/>
          </a:xfrm>
          <a:prstGeom prst="rect">
            <a:avLst/>
          </a:prstGeom>
          <a:solidFill>
            <a:srgbClr val="ECC03E"/>
          </a:solidFill>
          <a:ln w="38100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lang="it-IT" sz="4000" b="1">
                <a:solidFill>
                  <a:schemeClr val="tx2"/>
                </a:solidFill>
                <a:latin typeface="Calibri" pitchFamily="34" charset="0"/>
              </a:rPr>
              <a:t>ETA’ MATERNA e PARITA’</a:t>
            </a:r>
            <a:br>
              <a:rPr lang="it-IT" sz="4000" b="1">
                <a:solidFill>
                  <a:schemeClr val="tx2"/>
                </a:solidFill>
                <a:latin typeface="Calibri" pitchFamily="34" charset="0"/>
              </a:rPr>
            </a:br>
            <a:endParaRPr lang="it-IT" sz="4000" b="1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557" name="Group 101"/>
          <p:cNvGraphicFramePr>
            <a:graphicFrameLocks noGrp="1"/>
          </p:cNvGraphicFramePr>
          <p:nvPr/>
        </p:nvGraphicFramePr>
        <p:xfrm>
          <a:off x="1476375" y="2924175"/>
          <a:ext cx="6696744" cy="3358128"/>
        </p:xfrm>
        <a:graphic>
          <a:graphicData uri="http://schemas.openxmlformats.org/drawingml/2006/table">
            <a:tbl>
              <a:tblPr/>
              <a:tblGrid>
                <a:gridCol w="1164418"/>
                <a:gridCol w="1325397"/>
                <a:gridCol w="1459547"/>
                <a:gridCol w="1459547"/>
                <a:gridCol w="1287835"/>
              </a:tblGrid>
              <a:tr h="4197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6A96"/>
                        </a:gs>
                        <a:gs pos="50000">
                          <a:srgbClr val="009AD9"/>
                        </a:gs>
                        <a:gs pos="100000">
                          <a:srgbClr val="00B8FF"/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singola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6A96"/>
                        </a:gs>
                        <a:gs pos="50000">
                          <a:srgbClr val="009AD9"/>
                        </a:gs>
                        <a:gs pos="100000">
                          <a:srgbClr val="00B8FF"/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gemellare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6A96"/>
                        </a:gs>
                        <a:gs pos="50000">
                          <a:srgbClr val="009AD9"/>
                        </a:gs>
                        <a:gs pos="100000">
                          <a:srgbClr val="00B8FF"/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trigemina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6A96"/>
                        </a:gs>
                        <a:gs pos="50000">
                          <a:srgbClr val="009AD9"/>
                        </a:gs>
                        <a:gs pos="100000">
                          <a:srgbClr val="00B8FF"/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6A96"/>
                        </a:gs>
                        <a:gs pos="50000">
                          <a:srgbClr val="009AD9"/>
                        </a:gs>
                        <a:gs pos="100000">
                          <a:srgbClr val="00B8FF"/>
                        </a:gs>
                      </a:gsLst>
                      <a:lin ang="8100000" scaled="1"/>
                    </a:gradFill>
                  </a:tcPr>
                </a:tc>
              </a:tr>
              <a:tr h="4197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&lt;=20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97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21-25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4197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26-30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97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31-35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4197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36-40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97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&gt;=41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4197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7" name="Titolo 1"/>
          <p:cNvSpPr txBox="1">
            <a:spLocks/>
          </p:cNvSpPr>
          <p:nvPr/>
        </p:nvSpPr>
        <p:spPr bwMode="auto">
          <a:xfrm>
            <a:off x="1331913" y="981075"/>
            <a:ext cx="6911975" cy="15113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noFill/>
            <a:miter lim="800000"/>
            <a:headEnd/>
            <a:tailEnd/>
          </a:ln>
        </p:spPr>
        <p:txBody>
          <a:bodyPr l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4000" b="1" dirty="0" smtClean="0"/>
              <a:t>ETA’ MATERNA e GRAVIDANZA</a:t>
            </a:r>
            <a:br>
              <a:rPr lang="it-IT" sz="4000" b="1" dirty="0" smtClean="0"/>
            </a:br>
            <a:endParaRPr lang="it-IT" sz="4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la 7"/>
          <p:cNvGraphicFramePr>
            <a:graphicFrameLocks noGrp="1"/>
          </p:cNvGraphicFramePr>
          <p:nvPr/>
        </p:nvGraphicFramePr>
        <p:xfrm>
          <a:off x="428625" y="1928813"/>
          <a:ext cx="3181351" cy="4251327"/>
        </p:xfrm>
        <a:graphic>
          <a:graphicData uri="http://schemas.openxmlformats.org/drawingml/2006/table">
            <a:tbl>
              <a:tblPr/>
              <a:tblGrid>
                <a:gridCol w="1454332"/>
                <a:gridCol w="818062"/>
                <a:gridCol w="908957"/>
              </a:tblGrid>
              <a:tr h="473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Settimana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471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&lt;=22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73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23-24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471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25-28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73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29-32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473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33-36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71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37-40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2997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473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41-42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71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3051" name="Grafico 4"/>
          <p:cNvGraphicFramePr>
            <a:graphicFrameLocks/>
          </p:cNvGraphicFramePr>
          <p:nvPr/>
        </p:nvGraphicFramePr>
        <p:xfrm>
          <a:off x="4233863" y="2298700"/>
          <a:ext cx="4822825" cy="403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58" r:id="rId4" imgW="4828450" imgH="4035902" progId="Excel.Chart.8">
                  <p:embed/>
                </p:oleObj>
              </mc:Choice>
              <mc:Fallback>
                <p:oleObj r:id="rId4" imgW="4828450" imgH="4035902" progId="Excel.Chart.8">
                  <p:embed/>
                  <p:pic>
                    <p:nvPicPr>
                      <p:cNvPr id="0" name="Grafico 4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3863" y="2298700"/>
                        <a:ext cx="4822825" cy="4032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vale 5"/>
          <p:cNvSpPr/>
          <p:nvPr/>
        </p:nvSpPr>
        <p:spPr>
          <a:xfrm>
            <a:off x="2771775" y="2781300"/>
            <a:ext cx="785813" cy="20161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Parentesi graffa aperta 6"/>
          <p:cNvSpPr/>
          <p:nvPr/>
        </p:nvSpPr>
        <p:spPr>
          <a:xfrm>
            <a:off x="357188" y="3000375"/>
            <a:ext cx="214312" cy="1857375"/>
          </a:xfrm>
          <a:prstGeom prst="leftBrac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Freccia circolare a destra 8"/>
          <p:cNvSpPr/>
          <p:nvPr/>
        </p:nvSpPr>
        <p:spPr>
          <a:xfrm rot="21163563">
            <a:off x="0" y="3929063"/>
            <a:ext cx="642938" cy="271462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43055" name="CasellaDiTesto 9"/>
          <p:cNvSpPr txBox="1">
            <a:spLocks noChangeArrowheads="1"/>
          </p:cNvSpPr>
          <p:nvPr/>
        </p:nvSpPr>
        <p:spPr bwMode="auto">
          <a:xfrm>
            <a:off x="857250" y="6357938"/>
            <a:ext cx="7072313" cy="36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800"/>
              <a:t>      23-36,6 sett= 7,8%   ( 7,4%  CEDAP 2005  Emilia  Romagna</a:t>
            </a:r>
            <a:r>
              <a:rPr lang="it-IT" sz="1400"/>
              <a:t>)  </a:t>
            </a:r>
          </a:p>
        </p:txBody>
      </p:sp>
      <p:sp>
        <p:nvSpPr>
          <p:cNvPr id="11" name="Titolo 1"/>
          <p:cNvSpPr txBox="1">
            <a:spLocks/>
          </p:cNvSpPr>
          <p:nvPr/>
        </p:nvSpPr>
        <p:spPr bwMode="auto">
          <a:xfrm>
            <a:off x="3492500" y="333375"/>
            <a:ext cx="5616575" cy="15113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  <a:miter lim="800000"/>
            <a:headEnd/>
            <a:tailEnd/>
          </a:ln>
        </p:spPr>
        <p:txBody>
          <a:bodyPr l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4000" b="1" dirty="0" smtClean="0"/>
              <a:t>EPOCA GESTAZIONALE</a:t>
            </a:r>
            <a:br>
              <a:rPr lang="it-IT" sz="4000" b="1" dirty="0" smtClean="0"/>
            </a:br>
            <a:endParaRPr lang="it-IT" sz="4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8"/>
          <p:cNvSpPr>
            <a:spLocks noChangeArrowheads="1"/>
          </p:cNvSpPr>
          <p:nvPr/>
        </p:nvSpPr>
        <p:spPr bwMode="auto">
          <a:xfrm>
            <a:off x="142875" y="5903913"/>
            <a:ext cx="8929688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>
                <a:solidFill>
                  <a:srgbClr val="FF0000"/>
                </a:solidFill>
              </a:rPr>
              <a:t>% modalita’ parto sul totale dei parti : 3784  (esclusi  aborti &lt;22sett)</a:t>
            </a:r>
          </a:p>
          <a:p>
            <a:pPr eaLnBrk="0" hangingPunct="0"/>
            <a:endParaRPr lang="en-US" sz="1400"/>
          </a:p>
          <a:p>
            <a:pPr eaLnBrk="0" hangingPunct="0"/>
            <a:r>
              <a:rPr lang="en-US" sz="1400"/>
              <a:t>% modalita’ parto sul totale dei travagli : 3278 travagli</a:t>
            </a:r>
            <a:r>
              <a:rPr lang="en-US" sz="1600"/>
              <a:t> </a:t>
            </a:r>
            <a:r>
              <a:rPr lang="en-US" sz="1400"/>
              <a:t>(di cui  68 T.C. programmati eseguiti in urgenza)</a:t>
            </a:r>
          </a:p>
        </p:txBody>
      </p:sp>
      <p:graphicFrame>
        <p:nvGraphicFramePr>
          <p:cNvPr id="8" name="Tabella 7"/>
          <p:cNvGraphicFramePr>
            <a:graphicFrameLocks noGrp="1"/>
          </p:cNvGraphicFramePr>
          <p:nvPr/>
        </p:nvGraphicFramePr>
        <p:xfrm>
          <a:off x="762000" y="2417763"/>
          <a:ext cx="7848600" cy="3387726"/>
        </p:xfrm>
        <a:graphic>
          <a:graphicData uri="http://schemas.openxmlformats.org/drawingml/2006/table">
            <a:tbl>
              <a:tblPr/>
              <a:tblGrid>
                <a:gridCol w="1881174"/>
                <a:gridCol w="1424381"/>
                <a:gridCol w="2168398"/>
                <a:gridCol w="2374647"/>
              </a:tblGrid>
              <a:tr h="485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Numero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18" charset="0"/>
                        </a:rPr>
                        <a:t>%  totale parti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%  totale travagli</a:t>
                      </a: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87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Eutocico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2799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73,96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85,38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85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Ventosa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7E4FF"/>
                        </a:gs>
                        <a:gs pos="50000">
                          <a:srgbClr val="BFECFF"/>
                        </a:gs>
                        <a:gs pos="100000">
                          <a:srgbClr val="DFF5FF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76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7E4FF"/>
                        </a:gs>
                        <a:gs pos="50000">
                          <a:srgbClr val="BFECFF"/>
                        </a:gs>
                        <a:gs pos="100000">
                          <a:srgbClr val="DFF5FF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it-IT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7E4FF"/>
                        </a:gs>
                        <a:gs pos="50000">
                          <a:srgbClr val="BFECFF"/>
                        </a:gs>
                        <a:gs pos="100000">
                          <a:srgbClr val="DFF5FF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2,33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7E4FF"/>
                        </a:gs>
                        <a:gs pos="50000">
                          <a:srgbClr val="BFECFF"/>
                        </a:gs>
                        <a:gs pos="100000">
                          <a:srgbClr val="DFF5FF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</a:tr>
              <a:tr h="720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T.C. programmati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7E4FF"/>
                        </a:gs>
                        <a:gs pos="50000">
                          <a:srgbClr val="BFECFF"/>
                        </a:gs>
                        <a:gs pos="100000">
                          <a:srgbClr val="DFF5FF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506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7E4FF"/>
                        </a:gs>
                        <a:gs pos="50000">
                          <a:srgbClr val="BFECFF"/>
                        </a:gs>
                        <a:gs pos="100000">
                          <a:srgbClr val="DFF5FF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13,37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7E4FF"/>
                        </a:gs>
                        <a:gs pos="50000">
                          <a:srgbClr val="BFECFF"/>
                        </a:gs>
                        <a:gs pos="100000">
                          <a:srgbClr val="DFF5FF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7E4FF"/>
                        </a:gs>
                        <a:gs pos="50000">
                          <a:srgbClr val="BFECFF"/>
                        </a:gs>
                        <a:gs pos="100000">
                          <a:srgbClr val="DFF5FF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</a:tr>
              <a:tr h="722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T.C. in travaglio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7E4FF"/>
                        </a:gs>
                        <a:gs pos="50000">
                          <a:srgbClr val="BFECFF"/>
                        </a:gs>
                        <a:gs pos="100000">
                          <a:srgbClr val="DFF5FF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403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7E4FF"/>
                        </a:gs>
                        <a:gs pos="50000">
                          <a:srgbClr val="BFECFF"/>
                        </a:gs>
                        <a:gs pos="100000">
                          <a:srgbClr val="DFF5FF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10,65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7E4FF"/>
                        </a:gs>
                        <a:gs pos="50000">
                          <a:srgbClr val="BFECFF"/>
                        </a:gs>
                        <a:gs pos="100000">
                          <a:srgbClr val="DFF5FF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12,29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7E4FF"/>
                        </a:gs>
                        <a:gs pos="50000">
                          <a:srgbClr val="BFECFF"/>
                        </a:gs>
                        <a:gs pos="100000">
                          <a:srgbClr val="DFF5FF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</a:tr>
              <a:tr h="485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7E4FF"/>
                        </a:gs>
                        <a:gs pos="50000">
                          <a:srgbClr val="BFECFF"/>
                        </a:gs>
                        <a:gs pos="100000">
                          <a:srgbClr val="DFF5FF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3784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7E4FF"/>
                        </a:gs>
                        <a:gs pos="50000">
                          <a:srgbClr val="BFECFF"/>
                        </a:gs>
                        <a:gs pos="100000">
                          <a:srgbClr val="DFF5FF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7E4FF"/>
                        </a:gs>
                        <a:gs pos="50000">
                          <a:srgbClr val="BFECFF"/>
                        </a:gs>
                        <a:gs pos="100000">
                          <a:srgbClr val="DFF5FF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7E4FF"/>
                        </a:gs>
                        <a:gs pos="50000">
                          <a:srgbClr val="BFECFF"/>
                        </a:gs>
                        <a:gs pos="100000">
                          <a:srgbClr val="DFF5FF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</a:tr>
            </a:tbl>
          </a:graphicData>
        </a:graphic>
      </p:graphicFrame>
      <p:sp>
        <p:nvSpPr>
          <p:cNvPr id="5" name="Titolo 1"/>
          <p:cNvSpPr txBox="1">
            <a:spLocks/>
          </p:cNvSpPr>
          <p:nvPr/>
        </p:nvSpPr>
        <p:spPr bwMode="auto">
          <a:xfrm>
            <a:off x="1908175" y="765175"/>
            <a:ext cx="5616575" cy="1511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noFill/>
            <a:miter lim="800000"/>
            <a:headEnd/>
            <a:tailEnd/>
          </a:ln>
        </p:spPr>
        <p:txBody>
          <a:bodyPr l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4000" b="1" dirty="0" smtClean="0"/>
              <a:t>MODALITA’ PARTO</a:t>
            </a:r>
            <a:br>
              <a:rPr lang="it-IT" sz="4000" b="1" dirty="0" smtClean="0"/>
            </a:br>
            <a:endParaRPr lang="it-IT" sz="4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096" name="Group 112"/>
          <p:cNvGraphicFramePr>
            <a:graphicFrameLocks noGrp="1"/>
          </p:cNvGraphicFramePr>
          <p:nvPr/>
        </p:nvGraphicFramePr>
        <p:xfrm>
          <a:off x="284163" y="3141663"/>
          <a:ext cx="4648200" cy="3425825"/>
        </p:xfrm>
        <a:graphic>
          <a:graphicData uri="http://schemas.openxmlformats.org/drawingml/2006/table">
            <a:tbl>
              <a:tblPr/>
              <a:tblGrid>
                <a:gridCol w="1066800"/>
                <a:gridCol w="990600"/>
                <a:gridCol w="838200"/>
                <a:gridCol w="914400"/>
                <a:gridCol w="838200"/>
              </a:tblGrid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6B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Vaginale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6B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T.C.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elettivo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6B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T.C.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urgente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6B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6B77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23-24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25-28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29-32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33-36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37-40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2997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41-42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3784*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161" name="Grafico 9"/>
          <p:cNvGraphicFramePr>
            <a:graphicFrameLocks/>
          </p:cNvGraphicFramePr>
          <p:nvPr/>
        </p:nvGraphicFramePr>
        <p:xfrm>
          <a:off x="4937125" y="3162300"/>
          <a:ext cx="4292600" cy="353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68" r:id="rId4" imgW="4291956" imgH="3529890" progId="Excel.Chart.8">
                  <p:embed/>
                </p:oleObj>
              </mc:Choice>
              <mc:Fallback>
                <p:oleObj r:id="rId4" imgW="4291956" imgH="3529890" progId="Excel.Chart.8">
                  <p:embed/>
                  <p:pic>
                    <p:nvPicPr>
                      <p:cNvPr id="0" name="Grafico 9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7125" y="3162300"/>
                        <a:ext cx="4292600" cy="353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olo 1"/>
          <p:cNvSpPr txBox="1">
            <a:spLocks/>
          </p:cNvSpPr>
          <p:nvPr/>
        </p:nvSpPr>
        <p:spPr bwMode="auto">
          <a:xfrm>
            <a:off x="1692275" y="792163"/>
            <a:ext cx="6480175" cy="198913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noFill/>
            <a:miter lim="800000"/>
            <a:headEnd/>
            <a:tailEnd/>
          </a:ln>
        </p:spPr>
        <p:txBody>
          <a:bodyPr l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4000" b="1" dirty="0" smtClean="0"/>
              <a:t>EPOCA GESTAZIONALE e MODALITA’ PARTO</a:t>
            </a:r>
            <a:br>
              <a:rPr lang="it-IT" sz="4000" b="1" dirty="0" smtClean="0"/>
            </a:br>
            <a:endParaRPr lang="it-IT" sz="4000" b="1" dirty="0" smtClean="0"/>
          </a:p>
        </p:txBody>
      </p:sp>
      <p:sp>
        <p:nvSpPr>
          <p:cNvPr id="47163" name="Rectangle 100"/>
          <p:cNvSpPr>
            <a:spLocks noChangeArrowheads="1"/>
          </p:cNvSpPr>
          <p:nvPr/>
        </p:nvSpPr>
        <p:spPr bwMode="auto">
          <a:xfrm>
            <a:off x="3151188" y="2332038"/>
            <a:ext cx="35814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400" b="1"/>
              <a:t>*≤22 sett. (n 52) sono esclusi dal calcolo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a 4"/>
          <p:cNvGraphicFramePr>
            <a:graphicFrameLocks noGrp="1"/>
          </p:cNvGraphicFramePr>
          <p:nvPr/>
        </p:nvGraphicFramePr>
        <p:xfrm>
          <a:off x="611188" y="3500438"/>
          <a:ext cx="78486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685800"/>
                <a:gridCol w="914400"/>
                <a:gridCol w="762000"/>
                <a:gridCol w="762000"/>
                <a:gridCol w="914400"/>
                <a:gridCol w="762000"/>
                <a:gridCol w="762000"/>
                <a:gridCol w="1066800"/>
              </a:tblGrid>
              <a:tr h="370840">
                <a:tc>
                  <a:txBody>
                    <a:bodyPr/>
                    <a:lstStyle/>
                    <a:p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&lt;=22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23-24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25-28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29-32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33-36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37-40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41-42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Totale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Africa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145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208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America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107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126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Asia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Europa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214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265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Italia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149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2467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412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3152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Totale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188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2997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488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3836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Ovale 8"/>
          <p:cNvSpPr/>
          <p:nvPr/>
        </p:nvSpPr>
        <p:spPr>
          <a:xfrm>
            <a:off x="2484438" y="5732463"/>
            <a:ext cx="3455987" cy="43338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Titolo 1"/>
          <p:cNvSpPr txBox="1">
            <a:spLocks/>
          </p:cNvSpPr>
          <p:nvPr/>
        </p:nvSpPr>
        <p:spPr bwMode="auto">
          <a:xfrm>
            <a:off x="1258888" y="936625"/>
            <a:ext cx="6913562" cy="19875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  <a:miter lim="800000"/>
            <a:headEnd/>
            <a:tailEnd/>
          </a:ln>
        </p:spPr>
        <p:txBody>
          <a:bodyPr l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4000" b="1" dirty="0" smtClean="0"/>
              <a:t>EPOCA GESTAZIONALE e CITTADINANZA</a:t>
            </a:r>
            <a:br>
              <a:rPr lang="it-IT" sz="4000" b="1" dirty="0" smtClean="0"/>
            </a:br>
            <a:endParaRPr lang="it-IT" sz="4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59"/>
          <p:cNvSpPr txBox="1">
            <a:spLocks noChangeArrowheads="1"/>
          </p:cNvSpPr>
          <p:nvPr/>
        </p:nvSpPr>
        <p:spPr bwMode="auto">
          <a:xfrm>
            <a:off x="381000" y="2479675"/>
            <a:ext cx="6111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51202" name="Text Box 60"/>
          <p:cNvSpPr txBox="1">
            <a:spLocks noChangeArrowheads="1"/>
          </p:cNvSpPr>
          <p:nvPr/>
        </p:nvSpPr>
        <p:spPr bwMode="auto">
          <a:xfrm>
            <a:off x="0" y="4191000"/>
            <a:ext cx="990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/>
          </a:p>
        </p:txBody>
      </p:sp>
      <p:graphicFrame>
        <p:nvGraphicFramePr>
          <p:cNvPr id="45181" name="Group 125"/>
          <p:cNvGraphicFramePr>
            <a:graphicFrameLocks noGrp="1"/>
          </p:cNvGraphicFramePr>
          <p:nvPr/>
        </p:nvGraphicFramePr>
        <p:xfrm>
          <a:off x="304800" y="3284538"/>
          <a:ext cx="8610600" cy="2560320"/>
        </p:xfrm>
        <a:graphic>
          <a:graphicData uri="http://schemas.openxmlformats.org/drawingml/2006/table">
            <a:tbl>
              <a:tblPr/>
              <a:tblGrid>
                <a:gridCol w="1589088"/>
                <a:gridCol w="1392237"/>
                <a:gridCol w="785813"/>
                <a:gridCol w="1166812"/>
                <a:gridCol w="896938"/>
                <a:gridCol w="1165225"/>
                <a:gridCol w="808037"/>
                <a:gridCol w="806450"/>
              </a:tblGrid>
              <a:tr h="314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Nullipara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riga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Pluripara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riga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Pre-TC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riga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Africa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America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Asia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Europa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Italia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3152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</a:tr>
            </a:tbl>
          </a:graphicData>
        </a:graphic>
      </p:graphicFrame>
      <p:sp>
        <p:nvSpPr>
          <p:cNvPr id="51277" name="Titolo 1"/>
          <p:cNvSpPr txBox="1">
            <a:spLocks/>
          </p:cNvSpPr>
          <p:nvPr/>
        </p:nvSpPr>
        <p:spPr bwMode="auto">
          <a:xfrm>
            <a:off x="1258888" y="1125538"/>
            <a:ext cx="6913562" cy="1582737"/>
          </a:xfrm>
          <a:prstGeom prst="rect">
            <a:avLst/>
          </a:prstGeom>
          <a:solidFill>
            <a:srgbClr val="FFF789"/>
          </a:solidFill>
          <a:ln w="38100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lang="it-IT" sz="4000" b="1">
                <a:solidFill>
                  <a:schemeClr val="tx2"/>
                </a:solidFill>
                <a:latin typeface="Calibri" pitchFamily="34" charset="0"/>
              </a:rPr>
              <a:t>PARITA’ e CITTADINANZA</a:t>
            </a:r>
            <a:br>
              <a:rPr lang="it-IT" sz="4000" b="1">
                <a:solidFill>
                  <a:schemeClr val="tx2"/>
                </a:solidFill>
                <a:latin typeface="Calibri" pitchFamily="34" charset="0"/>
              </a:rPr>
            </a:br>
            <a:endParaRPr lang="it-IT" sz="4000" b="1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5" name="Ovale 14"/>
          <p:cNvSpPr/>
          <p:nvPr/>
        </p:nvSpPr>
        <p:spPr>
          <a:xfrm>
            <a:off x="5219700" y="3644900"/>
            <a:ext cx="936625" cy="3603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6" name="Ovale 15"/>
          <p:cNvSpPr/>
          <p:nvPr/>
        </p:nvSpPr>
        <p:spPr>
          <a:xfrm>
            <a:off x="7235825" y="3644900"/>
            <a:ext cx="936625" cy="3603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635" name="Group 83"/>
          <p:cNvGraphicFramePr>
            <a:graphicFrameLocks noGrp="1"/>
          </p:cNvGraphicFramePr>
          <p:nvPr/>
        </p:nvGraphicFramePr>
        <p:xfrm>
          <a:off x="381000" y="3068638"/>
          <a:ext cx="8382000" cy="2868930"/>
        </p:xfrm>
        <a:graphic>
          <a:graphicData uri="http://schemas.openxmlformats.org/drawingml/2006/table">
            <a:tbl>
              <a:tblPr/>
              <a:tblGrid>
                <a:gridCol w="1087438"/>
                <a:gridCol w="1409700"/>
                <a:gridCol w="627062"/>
                <a:gridCol w="1149350"/>
                <a:gridCol w="846138"/>
                <a:gridCol w="1509712"/>
                <a:gridCol w="665163"/>
                <a:gridCol w="1087437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P.Vaginale</a:t>
                      </a:r>
                      <a:endParaRPr kumimoji="0" lang="it-IT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riga</a:t>
                      </a:r>
                      <a:endParaRPr kumimoji="0" lang="it-IT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T.C.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Elettivo</a:t>
                      </a:r>
                      <a:endParaRPr kumimoji="0" lang="it-IT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riga</a:t>
                      </a:r>
                      <a:endParaRPr kumimoji="0" lang="it-IT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T.C.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Urgente</a:t>
                      </a:r>
                      <a:endParaRPr kumimoji="0" lang="it-IT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riga</a:t>
                      </a:r>
                      <a:endParaRPr kumimoji="0" lang="it-IT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Totale</a:t>
                      </a:r>
                      <a:endParaRPr kumimoji="0" lang="it-IT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Africa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America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Asia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Europa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Italia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3152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sp>
        <p:nvSpPr>
          <p:cNvPr id="52299" name="Titolo 1"/>
          <p:cNvSpPr txBox="1">
            <a:spLocks/>
          </p:cNvSpPr>
          <p:nvPr/>
        </p:nvSpPr>
        <p:spPr bwMode="auto">
          <a:xfrm>
            <a:off x="1331913" y="908050"/>
            <a:ext cx="6696075" cy="1800225"/>
          </a:xfrm>
          <a:prstGeom prst="rect">
            <a:avLst/>
          </a:prstGeom>
          <a:solidFill>
            <a:srgbClr val="FFF789"/>
          </a:solidFill>
          <a:ln w="38100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lang="it-IT" sz="4000" b="1">
                <a:solidFill>
                  <a:schemeClr val="tx2"/>
                </a:solidFill>
                <a:latin typeface="Calibri" pitchFamily="34" charset="0"/>
              </a:rPr>
              <a:t>MODALITA’ PARTO e CITTADINANZA</a:t>
            </a:r>
            <a:br>
              <a:rPr lang="it-IT" sz="4000" b="1">
                <a:solidFill>
                  <a:schemeClr val="tx2"/>
                </a:solidFill>
                <a:latin typeface="Calibri" pitchFamily="34" charset="0"/>
              </a:rPr>
            </a:br>
            <a:endParaRPr lang="it-IT" sz="2400" b="1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838200"/>
          </a:xfrm>
        </p:spPr>
        <p:txBody>
          <a:bodyPr/>
          <a:lstStyle/>
          <a:p>
            <a:pPr algn="ctr" eaLnBrk="1" hangingPunct="1"/>
            <a:r>
              <a:rPr lang="en-US" smtClean="0">
                <a:cs typeface="Times New Roman" pitchFamily="18" charset="0"/>
              </a:rPr>
              <a:t>MISSION</a:t>
            </a:r>
          </a:p>
        </p:txBody>
      </p:sp>
      <p:sp>
        <p:nvSpPr>
          <p:cNvPr id="20482" name="Rectangle 9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7772400" cy="4724400"/>
          </a:xfrm>
        </p:spPr>
        <p:txBody>
          <a:bodyPr/>
          <a:lstStyle/>
          <a:p>
            <a:pPr lvl="2" algn="just" eaLnBrk="1" hangingPunct="1"/>
            <a:r>
              <a:rPr lang="it-IT" smtClean="0">
                <a:latin typeface="Times New Roman" pitchFamily="18" charset="0"/>
                <a:cs typeface="Times New Roman" pitchFamily="18" charset="0"/>
              </a:rPr>
              <a:t>La mission  della nostra USC – settore Ostetrico - è quella di offrire </a:t>
            </a:r>
            <a:r>
              <a:rPr lang="it-IT" b="1" smtClean="0">
                <a:latin typeface="Times New Roman" pitchFamily="18" charset="0"/>
                <a:cs typeface="Times New Roman" pitchFamily="18" charset="0"/>
              </a:rPr>
              <a:t>un’assistenza ostetrica appropriata che garantisca la sicurezza della gestante</a:t>
            </a:r>
            <a:r>
              <a:rPr lang="it-IT" smtClean="0">
                <a:latin typeface="Times New Roman" pitchFamily="18" charset="0"/>
                <a:cs typeface="Times New Roman" pitchFamily="18" charset="0"/>
              </a:rPr>
              <a:t> in ottemperanza alle norme vigenti e alle recenti Raccomandazioni Regionali e del Ministero della Salute, con particolare riferimento alla paziente con patologia complessa materno-fetale per la quale il nostro settore Ostetrico è riferimento di 3° livello nell’ambito del Dipartimento materno-infantile-pediatrico.</a:t>
            </a:r>
          </a:p>
          <a:p>
            <a:pPr lvl="2" algn="just" eaLnBrk="1" hangingPunct="1">
              <a:buFont typeface="Wingdings 2" pitchFamily="18" charset="2"/>
              <a:buNone/>
            </a:pPr>
            <a:endParaRPr lang="it-IT" smtClean="0">
              <a:latin typeface="Times New Roman" pitchFamily="18" charset="0"/>
              <a:cs typeface="Times New Roman" pitchFamily="18" charset="0"/>
            </a:endParaRPr>
          </a:p>
          <a:p>
            <a:pPr lvl="2" algn="just" eaLnBrk="1" hangingPunct="1"/>
            <a:r>
              <a:rPr lang="it-IT" smtClean="0">
                <a:latin typeface="Times New Roman" pitchFamily="18" charset="0"/>
                <a:cs typeface="Times New Roman" pitchFamily="18" charset="0"/>
              </a:rPr>
              <a:t> La nostra USC collabora alla Formazione con </a:t>
            </a:r>
            <a:r>
              <a:rPr lang="it-IT" b="1" smtClean="0">
                <a:latin typeface="Times New Roman" pitchFamily="18" charset="0"/>
                <a:cs typeface="Times New Roman" pitchFamily="18" charset="0"/>
              </a:rPr>
              <a:t>attività di Docenza </a:t>
            </a:r>
            <a:r>
              <a:rPr lang="it-IT" smtClean="0">
                <a:latin typeface="Times New Roman" pitchFamily="18" charset="0"/>
                <a:cs typeface="Times New Roman" pitchFamily="18" charset="0"/>
              </a:rPr>
              <a:t>del Corso di laurea in Ostetricia - Università degli Studi Milano - Bicocca  ed è sede di tutoraggio per gli specializzandi della Scuola di Specialità di Ostetricia e Ginecologia delle Università di Verona, Catania e Milano. </a:t>
            </a:r>
          </a:p>
          <a:p>
            <a:pPr eaLnBrk="1" hangingPunct="1">
              <a:buFont typeface="Arial" charset="0"/>
              <a:buChar char="•"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a 5"/>
          <p:cNvGraphicFramePr>
            <a:graphicFrameLocks noGrp="1"/>
          </p:cNvGraphicFramePr>
          <p:nvPr/>
        </p:nvGraphicFramePr>
        <p:xfrm>
          <a:off x="304800" y="1600200"/>
          <a:ext cx="3886200" cy="515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  <a:gridCol w="1371600"/>
                <a:gridCol w="1143000"/>
              </a:tblGrid>
              <a:tr h="389890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anno</a:t>
                      </a:r>
                      <a:endParaRPr lang="it-IT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Numero</a:t>
                      </a:r>
                      <a:endParaRPr lang="it-IT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it-IT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89890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2001</a:t>
                      </a:r>
                      <a:endParaRPr lang="it-IT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903</a:t>
                      </a:r>
                      <a:endParaRPr lang="it-IT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23.7</a:t>
                      </a:r>
                      <a:endParaRPr lang="it-IT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89890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2002</a:t>
                      </a:r>
                      <a:endParaRPr lang="it-IT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911</a:t>
                      </a:r>
                      <a:endParaRPr lang="it-IT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23.4</a:t>
                      </a:r>
                      <a:endParaRPr lang="it-IT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89890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2003</a:t>
                      </a:r>
                      <a:endParaRPr lang="it-IT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999</a:t>
                      </a:r>
                      <a:endParaRPr lang="it-IT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24.9</a:t>
                      </a:r>
                      <a:endParaRPr lang="it-IT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89890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2004</a:t>
                      </a:r>
                      <a:endParaRPr lang="it-IT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1015</a:t>
                      </a:r>
                      <a:endParaRPr lang="it-IT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25.1</a:t>
                      </a:r>
                      <a:endParaRPr lang="it-IT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89890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2005</a:t>
                      </a:r>
                      <a:endParaRPr lang="it-IT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976</a:t>
                      </a:r>
                      <a:endParaRPr lang="it-IT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24.0</a:t>
                      </a:r>
                      <a:endParaRPr lang="it-IT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89890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2006</a:t>
                      </a:r>
                      <a:endParaRPr lang="it-IT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  <a:endParaRPr lang="it-IT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23.5</a:t>
                      </a:r>
                      <a:endParaRPr lang="it-IT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89890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2007</a:t>
                      </a:r>
                      <a:endParaRPr lang="it-IT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1013</a:t>
                      </a:r>
                      <a:endParaRPr lang="it-IT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24.2</a:t>
                      </a:r>
                      <a:endParaRPr lang="it-IT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89890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2008</a:t>
                      </a:r>
                      <a:endParaRPr lang="it-IT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906</a:t>
                      </a:r>
                      <a:endParaRPr lang="it-IT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21.5</a:t>
                      </a:r>
                      <a:endParaRPr lang="it-IT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89890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2009</a:t>
                      </a:r>
                      <a:endParaRPr lang="it-IT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1015</a:t>
                      </a:r>
                      <a:endParaRPr lang="it-IT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23.5</a:t>
                      </a:r>
                      <a:endParaRPr lang="it-IT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89890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2010</a:t>
                      </a:r>
                      <a:endParaRPr lang="it-IT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995</a:t>
                      </a:r>
                      <a:endParaRPr lang="it-IT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24.8</a:t>
                      </a:r>
                      <a:endParaRPr lang="it-IT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89890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2011</a:t>
                      </a:r>
                      <a:endParaRPr lang="it-IT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917</a:t>
                      </a:r>
                      <a:endParaRPr lang="it-IT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23.2</a:t>
                      </a:r>
                      <a:endParaRPr lang="it-IT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89890"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  <a:endParaRPr lang="it-IT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909</a:t>
                      </a:r>
                      <a:endParaRPr lang="it-IT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23.9</a:t>
                      </a:r>
                      <a:endParaRPr lang="it-IT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4331" name="AutoShape 4" descr="data:image/jpeg;base64,/9j/4AAQSkZJRgABAQAAAQABAAD/2wCEAAkGBhQSERUUExQWFBQWGBQWGBcVFRgWFBcXFBQXFxcVFRQXHCYeGBwjGRQYHy8gIycpLCwsFR4xNTAqNSYrLCkBCQoKDgwOGg8PGiwkHyQsLCwsLCwsLCwsLCwpLCwsLCwsLCwsLCwsLCwsLCwsLCwsLCksLCwsLCksLCwsLCwsLP/AABEIAMIBAwMBIgACEQEDEQH/xAAcAAACAwEBAQEAAAAAAAAAAAAEBQIDBgABBwj/xAA+EAABAwIEAwYEBQMDAgcAAAABAAIRAyEEEjFBBVFhBiJxgZGhEzKxwUJS0eHwFCNikqLxB3IVM0OCssLi/8QAGgEAAgMBAQAAAAAAAAAAAAAAAgMAAQQFBv/EACoRAAICAQQBBAICAgMAAAAAAAABAhEDBBIhMUETIjJRcYFhkRThBUKx/9oADAMBAAIRAxEAPwDO00QxIMPiyCIJ7sRePpqtDhnh7ZHjEz43WWWBqO6xyyK6LGaLsVWyMc7kF6xhAuD6ITjL/wC1HMx7E/ZZ4K5JBzdRbEjeKkVGOccxaWGPEyT/ADkpf1eZ7jaGl0EAD5yXE+M7oTiXD3UqneIMtaQRtIuD1H3Qn9VFPu6ucZPTT7LrRiu0c6Tb4L8TxF7Xd06G/Ij7q7uul7JFpInTqOiWOs0GxiD5HX3R/CX96eQP00Rpci5JKPBbTxFu8JEjxvOh8lsezeMzsiZjQ7+ayuIYxmtmvAMg73jK0a6bLT9l2gMNtmkHmCl6raoNPsPTbnNNdDyFEtXsr0rjWdUDqYIajunoh38NB1bTPU02k+pCYlX0uGvdtHiY9tU2OWa6YLhF9oUjC8zYbCw9F6WJweEyYD2nrsDe2s7ckuxFAtJa4QR/JCGUpPsuKS6BHNVbmokttJsOZ0QDuKU5gS7ygIo4pT6AnlhDs9cxUvYrGcRputcHpf1GyJxRzkQRAADbgWH7ypPFKHZcMsZdCx7FSWoypTj/AJn6KktulWNPaTF49ivptUXtUsgE9qqDboqo1VsYiso5jFa1i9YxXNYqshFrFYGKbWqYapZCAYvcitFPopCkVfJRTkXK3KuUIfP8S9zXwHAB0EGOdoM9QmuB4VWkOfXa2CCBJuAbi5EGOhU8Z2Irugh9OQIhzjljlYJrgsFiqbcs0R55vcsldOOGTXJj9ePgYYaq/RpP2VfEcM98BpYZInMYE9Aq24Wof/NrBo5M094U6GGoA6l7v8naKY9I487uf7KyZ4NUIuLYd9J+apSFRpmbk+hBkapY7D0qoHwiabr91xls8pNwfFbs4amdWNPiAeXND1ezeHdc0wCPyktPmWm61QwtLl8mOWaPhHz6ph303Q4QeuhHJNOG4Wbi0giNxK1T+zTT3QSWbBxks6sdr5GfJCjhLqRjKTyLRIPohyOUI9B4XHI+X+j2m2myk2YzNEX1OUEiT4SquE41/dlxyuZIbaxsYnU23K7GcNAAL9RmcZ/DIAEdYHuq69P4b8PGji5v+wkf/Fc+fHfZ0E74Rq2V3ZGRqWg3E7fqrX15IvMiUmodqWs7ha85QB3cpFt9QrqnEQ99pta/RZpvgakEv4jkdfK3kSb+SupcSqAfEBfk0zBpLfCYSLiXHPhZhAcSQb7WAgcjf2S13E3/ADgl7SbyQXt5cgRfonYsLkrEzyJM27O0JP4pPWn/APlU8S4pmaC4C1hAyk8h4IXA189NruYQvGaDnMEHn7x9gpiipZNrKyycYbkJeIcTc8m9gLRp4pa0ZrkaaCfZMGcOiZOv03+yFxmHdAyjSbD+eC6kYo5krKWZi69g3vE7c/M2Pon3C3uNMF3eLnQAbWDXZjPiG+6T8OY6HZrF1r301Pv7IviGJcxrADZp9oIn1PuFJwVVIrHKVvb4HFWj0P8AOqGLbqrBY2TrJ3HlKLrs7087rmanAoe5HT0+Zz4Z1MKLwrWBQesZqBXhQY1XPCixqshJjVe1qiwK5rVCHNaphq9AUwFCE2lpEBwBbrIm+o9ipgASQ4G2wH1U31Bs5oHmD5keC6s/uASDJ1F7C+p6hP6QF2wWFynC5ICMnW4s7muo1nBpe4nkFTRwslW1mF7wxugt57r1e1dHnyNFj6ztTCe4TgwaLAk9Sp4PCCm2PVFNxHokyl4QSRY1hAvr9FIPVfxwoPxbWiYJ6BSImfYWyp1RLKiT0uNUjzHimFHGMOhTBDBeMcNc5jnMuYuHXkb5RzjZZ74wOQk5gDmBOxA2jQ3jzW3pRrIHVI+0PDKbaFWpSaB+NxAAuDJd4cysmfFXuX7N+l1F+yT58CIvAqON4EG43Ibl9wfRGYd+UEnYE+i8Lzo4FplliIdobmf5ZWVHhrVxnG57Ud6WROCdVwY7GcXNQkm24ko3gtZzwREtbEnYD+BaDh2HpAd5gdrJgQmfDOH4RrwSHNBIjK7K1pNhIG0+krq5MbjH2nPxyi5e4Y9n8K11KZdMA5NxPKdkXicFaMrh1MR7LJY3tOaBBzhoeTJMnleBr7+CPPbei0ZfjzpMh06eNvIALn4lK90UaclSVSC8TwsgSYA8zv4R7pZWwZJMAk2ubWG0J9w6ocXRD6dVmVry0Oc0uFg0/LMHXWUe7soB3jUMnWGwPIStKyZvqhTx4PLsw1Sm4CQ1rSbDUjKDqB4W8ZQmMwbix4BnMZE6iIk/X2Wh4nRio8flLmgdAbe0eqXUqEk6AD5nHQDr+iRkyzk+TRixQxp0uyrgWBcGB51n5t5Gspu5uYE7iJ6jmPD7+KCbxxtBwpsByGZP4h/mRvMach5L3Dcbo1mZ5yOJPdOhGzukiLKSWXNG0rQvbjwu3xYV8QCxN0PXrCYBE2t49El41i3iqHUhMt1FxqdxoUvpcQzGXHvb5rOB8UWPBFrnhg5MklyuUauthy0iSDI5EKLQqKmMzZbXAEmbE72VtIrJl+Q7H8QhgV7QqqYRFFsoAz0BSCsFFePZG6uiin4vI+/6PU5kN1/FqSeXMrmtjTfwKl6eQhG5JoFRpni5erkARmQcrTY9LalF4HCfDbJ+Yqs1R8zp7skfqp0QT3nnvH0A5L1DfB59IKBJOtl58STbQe5VdV2w3UH1sohu2pS6LbLKlUN3urgAkucl0lNKNUZZJgBHVCZclWLwE3GqX/EewpzQxrHaFe1sCHaI0xF12DYHjjmnVazh2Np1hBjMemqxNbhpF1W17xZmbxuB5JiSYEl9G+4tgxVblcAYs18QWuGwP8F+iwXESWHKb5SZ+g+q2PZjGZmGk/PABOd0kD/LkIKyHanEd+LTfNG5Byyf9PuuVk03pZ010zsafVericX2hXS4kWuEaSJHTSE8oPzM5i4Pn/PZZSrJvqmvBy5+jy0GxgA+sgp+TKsStjcWJ5XUTQ8M7YV6TQx4Dm6HY2se8PVU1jg3P71Ci0uO7TcuNhIMSSfdWcB7NnGVqtBtR1Mta+pmDQQHZgGhwOoOYmxBtZNuznYh9WlUbi2GlVpVCGvbN8pB0dao090hw5kWIWDLGMHuhKr5r8mmEpP2yXQV2MqtYXUMgY2o4mnaGNLS4Fhm4JEEHeD0nWVcM5gIIEeo8p+yxOOwLsNFPMHgNEHvSRoLkkzbeUbh+19aGtcGvNmjMO8drkG/omw3NX2Intvkq4/wsfFLnOLS4AuAj8IAmdrDqsjUe6oYY3uBzsoG4k5XHqRFzzWu4lhXV6md7rB0kDR0NIy32k/7Qq69IMAAAk91gH1hasekjJ3JGfJrvTjUeRR2f4XFSajBUmzgTYW9/DRXcS7OU6k5KbaWU2yAi3M5YzDw0TrDUPhgc/qiy2bjf+QtTioO4qjB/kTyfNnzniOBNFzWyCXaEfKTyvcH6oKvhM4BaQ1wPgDzzeW63PHeDNqsI0dqCNjsVjcPUIcQ4Q9ph3UjfzTOMsaYSbxvdENwGHIptsYvHIw4gxzuEfSamGKqy0SNb8oQa87rMDxy3eGdzTZlkjX0WsTAYeRqQeiX0rkeITunTsskUaGUspEbz4oMVZMbST/PVM6ggEpVR18lbSRabYt4bj3vxNdpdNNkACBYzGuuxTZr5VbMOxpcWtDS75iAAT4ka6r1jY5+ap98Byab4LJXKMrlADL0X/ELWgHLMuJ3i8DzIR7nhC4duWmBuRJ/RTiV6ZnBLqT5vsg61bl4+v7K7H1wyGNud+gQjPpcqJAM9Y6TyKOY2e6dLoGjJKPZLRDhG4/nkmNCn0LsRTNN1kTheMEaoyvQDhOoKVVcEZ6dPuiSsVafY6p8dp7/AM8UdRxDXDORkZ+d1gejW6u8gs3SqBnytBPMifqnHD+DVKxz1TlYPxO5f4t/4Casa7YickujR8I4kXua2kwuEj5gLjkGtsBveVveH9lcJma+pRpVKgs1zqbSQJsJIvHVfNMHxP4bi2jZuhcfnd4nYdAvonAMc405fr7oNRB7faKw5fTybmhX2+/6V08Sx1XCtbTxAvlADW1Y/C7YO5O8jbT4/geF1qDnfFo1WNaQHOdTeGtdplc4iAdLSv09hT3Qp1KYcCHAEGxBEgjkQdVyZy3RcJHpsHtayQ4/g+K9icS1td9TOWTTgujunK4EZpB6rXVe1NGCS7NsMoIkxMXtpfyKN7Sdh2kCphWta9oM0hZr2x8rdmnlttbVfLMPWkGWmndxDTq0FxsRzt7KQ0mOUbtuisurmpVSRf2i4y+q4HckhoGmhJA6QNVHsngnuq56jYAMNB1vq6/oPEqGBf8AEeQGgFlg43Inl1MLR8Iw4aWxeXXOs+J5rVHE4y74+jJLMpRqufsKfRk9Al1BvxKhfs2Wt8vmP0HqmnGj8OmY3sqcJQDKYBtlBzfVx9StUXUbOdKLctpTWeAJKqoYqRGm/kZ/RV162cgRDYB9bgIdzof5QjcbQq3GRbjK8DUCef6LJcQZmdmiHDXrH15jpZO+LmW+F0krPmCLuH8n+ckuKpmm7QU3iGdoEFsWB2MIrB1aJEPL2uvJ1b7SVn8TjHU3tBuwiwJMtjVo9fRUYDjTXlw+UgnXcTqOfgsGuinFI6mifNm4o4OlILaoPiRHhKudw5oJLXuYTfuuzN/0lYHGcYcDDcpHVgn1CQ4vGOJmTfqQuUsLOk5I+r1i9rT/AHGPGhtDr9AhKJ18l874XxN9N4dd9iILjF1uMBjM7ATAJuROnmUE8biHFph8ryVBdKUGSXi8lciBM+y48VaXhozHb5R15rzMA28W9Uue51R07bBemSs4FkwZcTzU6o/CPE/oogQpU7nqUQDCaGJ+Aw1MuZ2gB06rypj/AIgznV0W+yo4mbZeQS/heIiWnn9UxK1YDXA+4YHX3by69Ezp4NpjMG30n6X1SSnUy3M+A36LsdXNSCbcgNvNElyZ5KzT0OHsaZygRqYQnFeM5u635UpwvEKju450jrr0vurMOG55eQGjcmL+SOueRbjSH/Z7hhcRb9lpuEcXa/E/DYZp0wAXbPeTqOgi3O/RYp/acQadNuSmZGaTmIjltPqieDvNMZtMxtztv4IqbuzPKNH2fCYuIGyZgr57w7jjWAF5LidALn02TTH9r4pZWNcCbBxtr+Ub2XLy4fdwdbRZ5KLU+l0W8Z7X5HFrCAGmC92ltYCw+JxVOtWewn5w5x0yg5vmHI3HqlHazioBbhw7+47K5w/K06BLMbjvhSJ751G45ArbixxS4E5JzbuRfhcWKTnUnU4uRnEljz0dtI2K1fCrNbtpY63Oi+ecPqZ6gJcRBDjBgWMgLc4Op8ribc+qPIkiotjPjYmnPIg+Upfhq/x6RadTDXjwcQ+fGE5xFHOwt5hIOzdOPj7O+K4ZTq0G4nx1QRrZ+CStZL+0E1WX6JXij3p8fqE5rN/5SvGcGz7gA/lsT0JRpmeaF+LEjXy1kLNUH5Xunb7XTbEUXUHESSydCbJLxGiKb2ua8uzAmDbLB+X3Q1yOhyqO4nW+KIA+UWdzOXT+cllafET+IT1Fj6LR1cziWsuBBHPSYjzhZjFYdzHEOa5skxmBEidp1XO1aVo62jdRokDJ7hIJ209lM4GoTpPiQgjqPEI6lint0PkbrC7XR1cMIS+d/oNwWDfPyEx+WT9AtPhsSGtAdLf+4ELNYbjUagjq0ot/FWnVxPjP3SXKf0dCOnwNcM09Kt+U+hV4xJ3APsfZYscWDT3bHxP6JnwjjpqPLCNBObryhRLd2hGbEocqVmj/AKkcj7LxC516r9OJlsT4zEZjA0H8lUtPj5IocJfyVhwpbqF6HiqOBYKJ3/nmiaeIbSGY3Ow+6qNAu/norBwY/NVsBo2bnl4KUC2L34k1HOMWPLQeaqZw9xMjVMmYbO6Pwt2Gkq7EV8vcaJcf5dH1wgdwDWqFsB5kxNth1VlLGtdafZW18F3SXfM6L+6Hp8PgE76f6jH3RRYLSYc2mMrI+ZwzCbATpKqxHDagdLoPUPafaVFtWawjQQB4Cyy4ovGrXA+BVvJsLjiU7NhgsJmMSJE2zC55ap1hXAODajmMNr5oBG1ysl2ZBDnvIIgZRPM3PsPdV8Q4qXOdB6T4ax5/RZ8uon/1HYtLib99n1eiKFJmapVa1o3LgJ6DmqKXaem6qBQio4aEjNA6NM+p9l8pw+Jc9uUOIMRrpEwfcpvg8U6kCGEtc8RO4G19tlysmSd8noMGlwuFpH2zhvEWUy6o+jSBkFz2MGYE2lxAshsb2dwXEnuq1A6R3QWOLXR1GjvNZjspxCszDuY0NMyXB13G1yRuo8PxWJouL89MsdGVrpaZJiAWzAi9wlrLNPhhT0uPa7JcS/6RUGtdkqVH62qwRfqwNjSJgoOpxNrAaTgWPZAAO8bg72W3wuKqvlrspIAPdJIvtcWWJ7QtzVcj25XEEsmLlty0EHWL+S6GDNKUtsjkarTRjDfHwaihVlsrOYuq9r3mgWiq8gd4TmDQTA2kXK7hXFS5gAkkjYSjWUs7NIfTdIO43Bt5iFvjHbycieVPhAVDH1XDv0yD00XmMx/wW5nbkW1VlbizpIgZvy6HxHMJHxPEfEewQQZcS13Ruo5qq56ot/Hu/wBFHE8U5wzU3WOsC/rqPJZvG3IOa8abkyUwdxgh7gILdB5b+evmgKzw5xf0/dV0w4Ro0HZioBQrCKT3Pc2WPZTqnK0WJY8EgXO2y84xhcM+jkfh2Mcbh1D+0Q4fLLPkIubQFneJ8JaMkt7zqbHzvmukTi0Td/qB9Aufm0spS3p9nTw5oqO2ujsXwosMtOdgOsQRHMfcKESnfB8Q1gkN11kyekyhOL4MMfLRDXbcjuB0QZtLKGNTu/s2aPVxlN4mqvoAyDmrQ20FVhsq1c9s6+OKI5U54FSy30JSgCStPw1kAKt1ITnSbSDsy5T+E3l7kLlPVM20nR4g6BmAcellc7EUz8wKCbr4KqpUjxK9AuTz7GbK9IfKBPW0eqXcSxc3mdgOZ/RV1m5R/kduQ5peagDp30aPuUcY+Rb+gxj/AIbbXedB9yiMHg8vfddx1+tlDBULlz7uPPlyCIq4iSANlHyAy60dVRirNGxkT5fv9FZg2SZ9F7xAXjkrj3QPiwHB8PJeIuZUP/AMY1t2Nf0DgT7wnHBqUvnkJWgwxzG//PglaiSumaMG6rR84djajT8LJ8MucAMwLcpcQJIK9PZLEAVHOpOy0zBMGXd6C5lu8N55L7fwrBUHNyPokONiYzGI0AAlqC4v2fxNNobRa51Ke6Rla8DYPY4gkdBCyubj0v7NuNRlxJ1+D43hOBse5pbUgTBiMw3sJ5T6J5wLsfVfWn4gyAggv+4my0rqz6R/v4TL/llGUkn80dE64HjqH9S1tbDBpqZcmYwBeZ5Rcb7hZc2Xe+FR08WmWKO71E/x3/6ajgXZfJhz8J+Vz5LnEHvnTMRNhyHLnK9wXYRpLTXOcg5iATBOwOlt/Fe9oO1T8PUp06FMPa0zVdeGj8jYF3XmP4CuDdrm13ljQc4JBB7pERcjlfbkVne1NNkTyNPb/sI4g+lQYYDWNAmAAEkp8Lo1JzUw/O0PDyJHMBp/DqIIjRaQ8DpudnqDObmHfLJ/xVeLpMp3AAEiY6w0LXp21K3+jm/8l7sKjD75MtgOB0sP/bYCA4vcZuS6AYzcgCYHRLTSPxTyILY2tcH+c0+44MrmOH4XtJ8CC0+zileKqBsyDN48912Yy9ts81FNySE+P4eHagGD6LJdocY0VQBcUzzuX731AGnjKc9pOO/BbDT33adB+ZfO8XxETcyfFTdXJsx42y/FVJdmDYkk20vsqMG1zzH5tuQn9EPTBcQQY+hTbCYSA5twSNZg3Gx2QUam0uAnjjpNO4MAstpaLexWLrjvkdT9VqQ/+0QdQQfPQ+sg+MrL1vnd4n6oZr2JfyNxfJsY4V0BEGiX0nSScvy2vbb7eaX0jaytqYh2ZrWz3eW5OpKbKpQp+So7ozUo9rn+gLNcaEK6VfVwYnMHCdxtfkUNmXn82GWN1JHqNNmhlTcX/ouwrZeFp8Ks9wxkulaGgssxc3cmHBy5QBXJQBVWq5RA1Ksw2HyjO/XYLylTjvO8gh+IYgnuj/3H/wCoXqYq+EebfAFxPicEgGXu35KvB0+ep3VFXCgObbVFNadE2ivA0osIsd1EOhxA0CnSeYF5tb0UaLJqW5CUKEyD8PYXU6rQc3moESZ20j6K0AbK4oCT4onhu4xzhrYX6kJ12doZsziYMENGxdGpOwH1SYM7gHMj2BTrDOc3L8IwW2v8rpHeDovBn2HKFlyq8hrwusZ9E4Dg2SHixgAmSMzh8zjzk8+SZYtuRhLy54noCJ0jLFh1WT4ZxKuGEZaTBHdOZ1QgkXluVoN/8gmVOv8AGtVdmA2Hdby0BusefHfk16bPT5QS19LNZxcBYgmWmR8rgbEX0KF+BhjVY40mk05y2Ja0uie7oPlFtkrx/FadCWMaACdBv/OaUUe0L3OiqC1vQkt8dLLPDTykuLr8mrPqoJ0+X/Z9LpcQadFKvWpgZn5QBu6PYlfLMR2va1xFGXHmTa31SnjParKAar3SdBqf2CP0Gn8uBKzt+D6VxbtzSpDukcpcYb5DU+yyuN7etqGc7XCIIbGXUG8mdl8wx3Fvju6DQH6+KrZLVohjUeRc5OSpm94h/wBSGukOY4jmAOfioU+3tJ9p8iI9FivitIufRA4mkDoI6ynqUvsz+jDyh7x6lh6jnPdWrBzj+FrHR0FhASRvAKP4MU2Z/wDUpkeRIcfVDMrEgtdMjQ/UJhg6FF4uIPiVN8vsZtUeC3CcFc3TI+fxMePdroPovf6epTID2kRoToRqL+yJbwZo+Vzh5g/ZFUcM9ogVSRyLQ4HylMWoa7EyxJ9CjEULP6iY91k67IcfEr6FXwwI2a6CJAMXG7D9iszjeDPYZIBGzm3b58j4pkZLJwXG4csUCQ2N/ojcHBZ3he/mAvRhCLlWUxlBm4m0bStKg48sCU1JUgLEMy6GxQ5TJ/DHvuIy7Tr6KLeEfmJ8h+q8/q8illf8Ho9Gljwq+3yDcPxJaeY5futFg8W12hvyOv7pWcANpCrNIt19VldSIrXZpwVyRM4i8D5vYH3IXJexkGFTHQ2+uyHoEz3t/qoPEkDYXP2Xsr1MDzkiOJEFvK8eamx9lHFmWg9VFjpTKF+BrhrtEeCm0d487e6HwL49kXTqAVQPzN+kofIuQZSOo8Fc6y8p07z/AAqyoyRbVQUydM2HMlNOHOulMEFoTbCQAs0/kzTF+1Iaux2UW8Ag6vFSzSSRsD9UJiMVItYfmOnkN0v+LJJG+p3P6JDryOjGXgPqY38T7u3nbokOP4o6oYBsquJ4wHuAx/N0LTbB1n6Kuxiio9B+GIaJWc4jizUqE7aJpxHFZWJC0qhsS+lAXtWuqS9QJULon8VSfVshy5SBVojR4BHgoulhkaLx7AqzbS3grIOuHcb2cmdbES2x1WRaE24fUc7ui/QlUDJDvDY06G45FFgDbzG3oln9LG91ayvlsVQBTj+ETJp2P5dj/wBpOngfZIfglz/h3BGs6jnZa5lUFRrUA++jhYH7FMlqMig4rll48cN6cuhYykAABoF4aavcyDBsV4Grz7u+T0CquAc0VW6ijYUXt5qWULjg28lyLJ8fQrkdsrgEZ8tt1EBT2C8zkL1MTzMjyoLKFNgB3XVDIUQ+fJOoUMMOImF7UqEVAfygfuuwbgb+qHZisxM8yqSAkOqXFSdGgeN1Z8d5uXeQt9EHg8I95kC3M2HqnFHDtZr3j7eiVPJGBUccp9F2HoXkq+pXa0c0LUxSEc8kzt/NAsMptm6MFEvrYguN9OSGxeLyjl9f2Xpqxp67pNjsRJQJDCqpUzFE4d9vBAtKlmhEQq4liJICDLlJ7MxJJjxXQwbk+AVMYiGZSF16cS0aN9T9gqnY1x0geAVFlxolUtMGFUXTqSfG6lSurRGWlQIVwYvHU0Yuwc2XNcRdc9kFV51VBWNcPxA80bRxoJus+2oiaVZQpo09J4OisD0hwuKcD0TWjiAQhoAMe0PEG3I7hBPw2UwR63+quZUVodIgrNmw7+V2acOdw4fQKKY5D0XgpjkB5K2pSjw5qsrmSi06Z1IyUlaOyrlFcoWLibBV5lJxsFWvWx6PMS7OcVBEYbBvqWaPM2aPNNsPwimy7++f9vpv5qSyxh2CotgfC8M54sLc9vVH4PhNOnd39x3+0eA381e7EE2FghquODbanksss0pdcDo40uRi7EHwCp/qpNr/AEHiUExpdd5t+UH6n9FY92wsOQSaGFpr+f0HgP1XofzVDQvXvhUWQxmIgJM90lXYytJQzSoGkWsUMXVhq4uhAY/EQQPNRkiuSAqleOqqkOJRFPDc1VDLSKpVtPDuOysFIg2urWVXToB1n7K6B3EW4BynTwBAufSVGpiqmjchPmSjKOFqmC5wAjQAA/dS0gXZOjw7mYVv9I0fvZWswTd5PmT9V5V4W0iwaD1bP3Cu0ACEUxbM3/UEBiKDdiCi63AZvDZ6WlDnhIGoI+isLoXvZC9Y47IirgY3KoNGFYVhVLHncA+x9kdh8QNifNJw5W0qsKUC0aKnX6+x/RXsqA7j1SbD4tGteChaBGbKuzhZRrYci4uPolxZPTwXf1L2aPPnf2MpGTEpjsWV43wEyuVAxXMX6aLlk/xZm3/KgB1NB4BeURLm+IXq5eiXxOE+zUPECBYchog6pXLlzkaQbEu7pXcJaMhO977+q5cr8FFzNF4Vy5RkRNioxJsVy5CEKKpUGLlygzwSqpU8TUPj9ly5RkiMaDBGgV2VcuUBPHlJ8bUObU6jdcuUGRD6IjLFrgW5ck6d83kFy5AipFrFXVebXPquXIkSIW3Rc4LlygABjmDkEnrheLkyPQKBHrwLlyMJBNAplhyuXIZFMKCGqarlyAiJBcuXKAn/2Q==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4332" name="AutoShape 6" descr="data:image/jpeg;base64,/9j/4AAQSkZJRgABAQAAAQABAAD/2wCEAAkGBhQSERUUExQWFBQWGBQWGBcVFRgWFBcXFBQXFxcVFRQXHCYeGBwjGRQYHy8gIycpLCwsFR4xNTAqNSYrLCkBCQoKDgwOGg8PGiwkHyQsLCwsLCwsLCwsLCwpLCwsLCwsLCwsLCwsLCwsLCwsLCwsLCksLCwsLCksLCwsLCwsLP/AABEIAMIBAwMBIgACEQEDEQH/xAAcAAACAwEBAQEAAAAAAAAAAAAEBQIDBgABBwj/xAA+EAABAwIEAwYEBQMDAgcAAAABAAIRAyEEEjFBBVFhBiJxgZGhEzKxwUJS0eHwFCNikqLxB3IVM0OCssLi/8QAGgEAAgMBAQAAAAAAAAAAAAAAAgMAAQQFBv/EACoRAAICAQQBBAICAgMAAAAAAAABAhEDBBIhMUETIjJRcYFhkRThBUKx/9oADAMBAAIRAxEAPwDO00QxIMPiyCIJ7sRePpqtDhnh7ZHjEz43WWWBqO6xyyK6LGaLsVWyMc7kF6xhAuD6ITjL/wC1HMx7E/ZZ4K5JBzdRbEjeKkVGOccxaWGPEyT/ADkpf1eZ7jaGl0EAD5yXE+M7oTiXD3UqneIMtaQRtIuD1H3Qn9VFPu6ucZPTT7LrRiu0c6Tb4L8TxF7Xd06G/Ij7q7uul7JFpInTqOiWOs0GxiD5HX3R/CX96eQP00Rpci5JKPBbTxFu8JEjxvOh8lsezeMzsiZjQ7+ayuIYxmtmvAMg73jK0a6bLT9l2gMNtmkHmCl6raoNPsPTbnNNdDyFEtXsr0rjWdUDqYIajunoh38NB1bTPU02k+pCYlX0uGvdtHiY9tU2OWa6YLhF9oUjC8zYbCw9F6WJweEyYD2nrsDe2s7ckuxFAtJa4QR/JCGUpPsuKS6BHNVbmokttJsOZ0QDuKU5gS7ygIo4pT6AnlhDs9cxUvYrGcRputcHpf1GyJxRzkQRAADbgWH7ypPFKHZcMsZdCx7FSWoypTj/AJn6KktulWNPaTF49ivptUXtUsgE9qqDboqo1VsYiso5jFa1i9YxXNYqshFrFYGKbWqYapZCAYvcitFPopCkVfJRTkXK3KuUIfP8S9zXwHAB0EGOdoM9QmuB4VWkOfXa2CCBJuAbi5EGOhU8Z2Irugh9OQIhzjljlYJrgsFiqbcs0R55vcsldOOGTXJj9ePgYYaq/RpP2VfEcM98BpYZInMYE9Aq24Wof/NrBo5M094U6GGoA6l7v8naKY9I487uf7KyZ4NUIuLYd9J+apSFRpmbk+hBkapY7D0qoHwiabr91xls8pNwfFbs4amdWNPiAeXND1ezeHdc0wCPyktPmWm61QwtLl8mOWaPhHz6ph303Q4QeuhHJNOG4Wbi0giNxK1T+zTT3QSWbBxks6sdr5GfJCjhLqRjKTyLRIPohyOUI9B4XHI+X+j2m2myk2YzNEX1OUEiT4SquE41/dlxyuZIbaxsYnU23K7GcNAAL9RmcZ/DIAEdYHuq69P4b8PGji5v+wkf/Fc+fHfZ0E74Rq2V3ZGRqWg3E7fqrX15IvMiUmodqWs7ha85QB3cpFt9QrqnEQ99pta/RZpvgakEv4jkdfK3kSb+SupcSqAfEBfk0zBpLfCYSLiXHPhZhAcSQb7WAgcjf2S13E3/ADgl7SbyQXt5cgRfonYsLkrEzyJM27O0JP4pPWn/APlU8S4pmaC4C1hAyk8h4IXA189NruYQvGaDnMEHn7x9gpiipZNrKyycYbkJeIcTc8m9gLRp4pa0ZrkaaCfZMGcOiZOv03+yFxmHdAyjSbD+eC6kYo5krKWZi69g3vE7c/M2Pon3C3uNMF3eLnQAbWDXZjPiG+6T8OY6HZrF1r301Pv7IviGJcxrADZp9oIn1PuFJwVVIrHKVvb4HFWj0P8AOqGLbqrBY2TrJ3HlKLrs7087rmanAoe5HT0+Zz4Z1MKLwrWBQesZqBXhQY1XPCixqshJjVe1qiwK5rVCHNaphq9AUwFCE2lpEBwBbrIm+o9ipgASQ4G2wH1U31Bs5oHmD5keC6s/uASDJ1F7C+p6hP6QF2wWFynC5ICMnW4s7muo1nBpe4nkFTRwslW1mF7wxugt57r1e1dHnyNFj6ztTCe4TgwaLAk9Sp4PCCm2PVFNxHokyl4QSRY1hAvr9FIPVfxwoPxbWiYJ6BSImfYWyp1RLKiT0uNUjzHimFHGMOhTBDBeMcNc5jnMuYuHXkb5RzjZZ74wOQk5gDmBOxA2jQ3jzW3pRrIHVI+0PDKbaFWpSaB+NxAAuDJd4cysmfFXuX7N+l1F+yT58CIvAqON4EG43Ibl9wfRGYd+UEnYE+i8Lzo4FplliIdobmf5ZWVHhrVxnG57Ud6WROCdVwY7GcXNQkm24ko3gtZzwREtbEnYD+BaDh2HpAd5gdrJgQmfDOH4RrwSHNBIjK7K1pNhIG0+krq5MbjH2nPxyi5e4Y9n8K11KZdMA5NxPKdkXicFaMrh1MR7LJY3tOaBBzhoeTJMnleBr7+CPPbei0ZfjzpMh06eNvIALn4lK90UaclSVSC8TwsgSYA8zv4R7pZWwZJMAk2ubWG0J9w6ocXRD6dVmVry0Oc0uFg0/LMHXWUe7soB3jUMnWGwPIStKyZvqhTx4PLsw1Sm4CQ1rSbDUjKDqB4W8ZQmMwbix4BnMZE6iIk/X2Wh4nRio8flLmgdAbe0eqXUqEk6AD5nHQDr+iRkyzk+TRixQxp0uyrgWBcGB51n5t5Gspu5uYE7iJ6jmPD7+KCbxxtBwpsByGZP4h/mRvMach5L3Dcbo1mZ5yOJPdOhGzukiLKSWXNG0rQvbjwu3xYV8QCxN0PXrCYBE2t49El41i3iqHUhMt1FxqdxoUvpcQzGXHvb5rOB8UWPBFrnhg5MklyuUauthy0iSDI5EKLQqKmMzZbXAEmbE72VtIrJl+Q7H8QhgV7QqqYRFFsoAz0BSCsFFePZG6uiin4vI+/6PU5kN1/FqSeXMrmtjTfwKl6eQhG5JoFRpni5erkARmQcrTY9LalF4HCfDbJ+Yqs1R8zp7skfqp0QT3nnvH0A5L1DfB59IKBJOtl58STbQe5VdV2w3UH1sohu2pS6LbLKlUN3urgAkucl0lNKNUZZJgBHVCZclWLwE3GqX/EewpzQxrHaFe1sCHaI0xF12DYHjjmnVazh2Np1hBjMemqxNbhpF1W17xZmbxuB5JiSYEl9G+4tgxVblcAYs18QWuGwP8F+iwXESWHKb5SZ+g+q2PZjGZmGk/PABOd0kD/LkIKyHanEd+LTfNG5Byyf9PuuVk03pZ010zsafVericX2hXS4kWuEaSJHTSE8oPzM5i4Pn/PZZSrJvqmvBy5+jy0GxgA+sgp+TKsStjcWJ5XUTQ8M7YV6TQx4Dm6HY2se8PVU1jg3P71Ci0uO7TcuNhIMSSfdWcB7NnGVqtBtR1Mta+pmDQQHZgGhwOoOYmxBtZNuznYh9WlUbi2GlVpVCGvbN8pB0dao090hw5kWIWDLGMHuhKr5r8mmEpP2yXQV2MqtYXUMgY2o4mnaGNLS4Fhm4JEEHeD0nWVcM5gIIEeo8p+yxOOwLsNFPMHgNEHvSRoLkkzbeUbh+19aGtcGvNmjMO8drkG/omw3NX2Intvkq4/wsfFLnOLS4AuAj8IAmdrDqsjUe6oYY3uBzsoG4k5XHqRFzzWu4lhXV6md7rB0kDR0NIy32k/7Qq69IMAAAk91gH1hasekjJ3JGfJrvTjUeRR2f4XFSajBUmzgTYW9/DRXcS7OU6k5KbaWU2yAi3M5YzDw0TrDUPhgc/qiy2bjf+QtTioO4qjB/kTyfNnzniOBNFzWyCXaEfKTyvcH6oKvhM4BaQ1wPgDzzeW63PHeDNqsI0dqCNjsVjcPUIcQ4Q9ph3UjfzTOMsaYSbxvdENwGHIptsYvHIw4gxzuEfSamGKqy0SNb8oQa87rMDxy3eGdzTZlkjX0WsTAYeRqQeiX0rkeITunTsskUaGUspEbz4oMVZMbST/PVM6ggEpVR18lbSRabYt4bj3vxNdpdNNkACBYzGuuxTZr5VbMOxpcWtDS75iAAT4ka6r1jY5+ap98Byab4LJXKMrlADL0X/ELWgHLMuJ3i8DzIR7nhC4duWmBuRJ/RTiV6ZnBLqT5vsg61bl4+v7K7H1wyGNud+gQjPpcqJAM9Y6TyKOY2e6dLoGjJKPZLRDhG4/nkmNCn0LsRTNN1kTheMEaoyvQDhOoKVVcEZ6dPuiSsVafY6p8dp7/AM8UdRxDXDORkZ+d1gejW6u8gs3SqBnytBPMifqnHD+DVKxz1TlYPxO5f4t/4Casa7YickujR8I4kXua2kwuEj5gLjkGtsBveVveH9lcJma+pRpVKgs1zqbSQJsJIvHVfNMHxP4bi2jZuhcfnd4nYdAvonAMc405fr7oNRB7faKw5fTybmhX2+/6V08Sx1XCtbTxAvlADW1Y/C7YO5O8jbT4/geF1qDnfFo1WNaQHOdTeGtdplc4iAdLSv09hT3Qp1KYcCHAEGxBEgjkQdVyZy3RcJHpsHtayQ4/g+K9icS1td9TOWTTgujunK4EZpB6rXVe1NGCS7NsMoIkxMXtpfyKN7Sdh2kCphWta9oM0hZr2x8rdmnlttbVfLMPWkGWmndxDTq0FxsRzt7KQ0mOUbtuisurmpVSRf2i4y+q4HckhoGmhJA6QNVHsngnuq56jYAMNB1vq6/oPEqGBf8AEeQGgFlg43Inl1MLR8Iw4aWxeXXOs+J5rVHE4y74+jJLMpRqufsKfRk9Al1BvxKhfs2Wt8vmP0HqmnGj8OmY3sqcJQDKYBtlBzfVx9StUXUbOdKLctpTWeAJKqoYqRGm/kZ/RV162cgRDYB9bgIdzof5QjcbQq3GRbjK8DUCef6LJcQZmdmiHDXrH15jpZO+LmW+F0krPmCLuH8n+ckuKpmm7QU3iGdoEFsWB2MIrB1aJEPL2uvJ1b7SVn8TjHU3tBuwiwJMtjVo9fRUYDjTXlw+UgnXcTqOfgsGuinFI6mifNm4o4OlILaoPiRHhKudw5oJLXuYTfuuzN/0lYHGcYcDDcpHVgn1CQ4vGOJmTfqQuUsLOk5I+r1i9rT/AHGPGhtDr9AhKJ18l874XxN9N4dd9iILjF1uMBjM7ATAJuROnmUE8biHFph8ryVBdKUGSXi8lciBM+y48VaXhozHb5R15rzMA28W9Uue51R07bBemSs4FkwZcTzU6o/CPE/oogQpU7nqUQDCaGJ+Aw1MuZ2gB06rypj/AIgznV0W+yo4mbZeQS/heIiWnn9UxK1YDXA+4YHX3by69Ezp4NpjMG30n6X1SSnUy3M+A36LsdXNSCbcgNvNElyZ5KzT0OHsaZygRqYQnFeM5u635UpwvEKju450jrr0vurMOG55eQGjcmL+SOueRbjSH/Z7hhcRb9lpuEcXa/E/DYZp0wAXbPeTqOgi3O/RYp/acQadNuSmZGaTmIjltPqieDvNMZtMxtztv4IqbuzPKNH2fCYuIGyZgr57w7jjWAF5LidALn02TTH9r4pZWNcCbBxtr+Ub2XLy4fdwdbRZ5KLU+l0W8Z7X5HFrCAGmC92ltYCw+JxVOtWewn5w5x0yg5vmHI3HqlHazioBbhw7+47K5w/K06BLMbjvhSJ751G45ArbixxS4E5JzbuRfhcWKTnUnU4uRnEljz0dtI2K1fCrNbtpY63Oi+ecPqZ6gJcRBDjBgWMgLc4Op8ribc+qPIkiotjPjYmnPIg+Upfhq/x6RadTDXjwcQ+fGE5xFHOwt5hIOzdOPj7O+K4ZTq0G4nx1QRrZ+CStZL+0E1WX6JXij3p8fqE5rN/5SvGcGz7gA/lsT0JRpmeaF+LEjXy1kLNUH5Xunb7XTbEUXUHESSydCbJLxGiKb2ua8uzAmDbLB+X3Q1yOhyqO4nW+KIA+UWdzOXT+cllafET+IT1Fj6LR1cziWsuBBHPSYjzhZjFYdzHEOa5skxmBEidp1XO1aVo62jdRokDJ7hIJ209lM4GoTpPiQgjqPEI6lint0PkbrC7XR1cMIS+d/oNwWDfPyEx+WT9AtPhsSGtAdLf+4ELNYbjUagjq0ot/FWnVxPjP3SXKf0dCOnwNcM09Kt+U+hV4xJ3APsfZYscWDT3bHxP6JnwjjpqPLCNBObryhRLd2hGbEocqVmj/AKkcj7LxC516r9OJlsT4zEZjA0H8lUtPj5IocJfyVhwpbqF6HiqOBYKJ3/nmiaeIbSGY3Ow+6qNAu/norBwY/NVsBo2bnl4KUC2L34k1HOMWPLQeaqZw9xMjVMmYbO6Pwt2Gkq7EV8vcaJcf5dH1wgdwDWqFsB5kxNth1VlLGtdafZW18F3SXfM6L+6Hp8PgE76f6jH3RRYLSYc2mMrI+ZwzCbATpKqxHDagdLoPUPafaVFtWawjQQB4Cyy4ovGrXA+BVvJsLjiU7NhgsJmMSJE2zC55ap1hXAODajmMNr5oBG1ysl2ZBDnvIIgZRPM3PsPdV8Q4qXOdB6T4ax5/RZ8uon/1HYtLib99n1eiKFJmapVa1o3LgJ6DmqKXaem6qBQio4aEjNA6NM+p9l8pw+Jc9uUOIMRrpEwfcpvg8U6kCGEtc8RO4G19tlysmSd8noMGlwuFpH2zhvEWUy6o+jSBkFz2MGYE2lxAshsb2dwXEnuq1A6R3QWOLXR1GjvNZjspxCszDuY0NMyXB13G1yRuo8PxWJouL89MsdGVrpaZJiAWzAi9wlrLNPhhT0uPa7JcS/6RUGtdkqVH62qwRfqwNjSJgoOpxNrAaTgWPZAAO8bg72W3wuKqvlrspIAPdJIvtcWWJ7QtzVcj25XEEsmLlty0EHWL+S6GDNKUtsjkarTRjDfHwaihVlsrOYuq9r3mgWiq8gd4TmDQTA2kXK7hXFS5gAkkjYSjWUs7NIfTdIO43Bt5iFvjHbycieVPhAVDH1XDv0yD00XmMx/wW5nbkW1VlbizpIgZvy6HxHMJHxPEfEewQQZcS13Ruo5qq56ot/Hu/wBFHE8U5wzU3WOsC/rqPJZvG3IOa8abkyUwdxgh7gILdB5b+evmgKzw5xf0/dV0w4Ro0HZioBQrCKT3Pc2WPZTqnK0WJY8EgXO2y84xhcM+jkfh2Mcbh1D+0Q4fLLPkIubQFneJ8JaMkt7zqbHzvmukTi0Td/qB9Aufm0spS3p9nTw5oqO2ujsXwosMtOdgOsQRHMfcKESnfB8Q1gkN11kyekyhOL4MMfLRDXbcjuB0QZtLKGNTu/s2aPVxlN4mqvoAyDmrQ20FVhsq1c9s6+OKI5U54FSy30JSgCStPw1kAKt1ITnSbSDsy5T+E3l7kLlPVM20nR4g6BmAcellc7EUz8wKCbr4KqpUjxK9AuTz7GbK9IfKBPW0eqXcSxc3mdgOZ/RV1m5R/kduQ5peagDp30aPuUcY+Rb+gxj/AIbbXedB9yiMHg8vfddx1+tlDBULlz7uPPlyCIq4iSANlHyAy60dVRirNGxkT5fv9FZg2SZ9F7xAXjkrj3QPiwHB8PJeIuZUP/AMY1t2Nf0DgT7wnHBqUvnkJWgwxzG//PglaiSumaMG6rR84djajT8LJ8MucAMwLcpcQJIK9PZLEAVHOpOy0zBMGXd6C5lu8N55L7fwrBUHNyPokONiYzGI0AAlqC4v2fxNNobRa51Ke6Rla8DYPY4gkdBCyubj0v7NuNRlxJ1+D43hOBse5pbUgTBiMw3sJ5T6J5wLsfVfWn4gyAggv+4my0rqz6R/v4TL/llGUkn80dE64HjqH9S1tbDBpqZcmYwBeZ5Rcb7hZc2Xe+FR08WmWKO71E/x3/6ajgXZfJhz8J+Vz5LnEHvnTMRNhyHLnK9wXYRpLTXOcg5iATBOwOlt/Fe9oO1T8PUp06FMPa0zVdeGj8jYF3XmP4CuDdrm13ljQc4JBB7pERcjlfbkVne1NNkTyNPb/sI4g+lQYYDWNAmAAEkp8Lo1JzUw/O0PDyJHMBp/DqIIjRaQ8DpudnqDObmHfLJ/xVeLpMp3AAEiY6w0LXp21K3+jm/8l7sKjD75MtgOB0sP/bYCA4vcZuS6AYzcgCYHRLTSPxTyILY2tcH+c0+44MrmOH4XtJ8CC0+zileKqBsyDN48912Yy9ts81FNySE+P4eHagGD6LJdocY0VQBcUzzuX731AGnjKc9pOO/BbDT33adB+ZfO8XxETcyfFTdXJsx42y/FVJdmDYkk20vsqMG1zzH5tuQn9EPTBcQQY+hTbCYSA5twSNZg3Gx2QUam0uAnjjpNO4MAstpaLexWLrjvkdT9VqQ/+0QdQQfPQ+sg+MrL1vnd4n6oZr2JfyNxfJsY4V0BEGiX0nSScvy2vbb7eaX0jaytqYh2ZrWz3eW5OpKbKpQp+So7ozUo9rn+gLNcaEK6VfVwYnMHCdxtfkUNmXn82GWN1JHqNNmhlTcX/ouwrZeFp8Ks9wxkulaGgssxc3cmHBy5QBXJQBVWq5RA1Ksw2HyjO/XYLylTjvO8gh+IYgnuj/3H/wCoXqYq+EebfAFxPicEgGXu35KvB0+ep3VFXCgObbVFNadE2ivA0osIsd1EOhxA0CnSeYF5tb0UaLJqW5CUKEyD8PYXU6rQc3moESZ20j6K0AbK4oCT4onhu4xzhrYX6kJ12doZsziYMENGxdGpOwH1SYM7gHMj2BTrDOc3L8IwW2v8rpHeDovBn2HKFlyq8hrwusZ9E4Dg2SHixgAmSMzh8zjzk8+SZYtuRhLy54noCJ0jLFh1WT4ZxKuGEZaTBHdOZ1QgkXluVoN/8gmVOv8AGtVdmA2Hdby0BusefHfk16bPT5QS19LNZxcBYgmWmR8rgbEX0KF+BhjVY40mk05y2Ja0uie7oPlFtkrx/FadCWMaACdBv/OaUUe0L3OiqC1vQkt8dLLPDTykuLr8mrPqoJ0+X/Z9LpcQadFKvWpgZn5QBu6PYlfLMR2va1xFGXHmTa31SnjParKAar3SdBqf2CP0Gn8uBKzt+D6VxbtzSpDukcpcYb5DU+yyuN7etqGc7XCIIbGXUG8mdl8wx3Fvju6DQH6+KrZLVohjUeRc5OSpm94h/wBSGukOY4jmAOfioU+3tJ9p8iI9FivitIufRA4mkDoI6ynqUvsz+jDyh7x6lh6jnPdWrBzj+FrHR0FhASRvAKP4MU2Z/wDUpkeRIcfVDMrEgtdMjQ/UJhg6FF4uIPiVN8vsZtUeC3CcFc3TI+fxMePdroPovf6epTID2kRoToRqL+yJbwZo+Vzh5g/ZFUcM9ogVSRyLQ4HylMWoa7EyxJ9CjEULP6iY91k67IcfEr6FXwwI2a6CJAMXG7D9iszjeDPYZIBGzm3b58j4pkZLJwXG4csUCQ2N/ojcHBZ3he/mAvRhCLlWUxlBm4m0bStKg48sCU1JUgLEMy6GxQ5TJ/DHvuIy7Tr6KLeEfmJ8h+q8/q8illf8Ho9Gljwq+3yDcPxJaeY5futFg8W12hvyOv7pWcANpCrNIt19VldSIrXZpwVyRM4i8D5vYH3IXJexkGFTHQ2+uyHoEz3t/qoPEkDYXP2Xsr1MDzkiOJEFvK8eamx9lHFmWg9VFjpTKF+BrhrtEeCm0d487e6HwL49kXTqAVQPzN+kofIuQZSOo8Fc6y8p07z/AAqyoyRbVQUydM2HMlNOHOulMEFoTbCQAs0/kzTF+1Iaux2UW8Ag6vFSzSSRsD9UJiMVItYfmOnkN0v+LJJG+p3P6JDryOjGXgPqY38T7u3nbokOP4o6oYBsquJ4wHuAx/N0LTbB1n6Kuxiio9B+GIaJWc4jizUqE7aJpxHFZWJC0qhsS+lAXtWuqS9QJULon8VSfVshy5SBVojR4BHgoulhkaLx7AqzbS3grIOuHcb2cmdbES2x1WRaE24fUc7ui/QlUDJDvDY06G45FFgDbzG3oln9LG91ayvlsVQBTj+ETJp2P5dj/wBpOngfZIfglz/h3BGs6jnZa5lUFRrUA++jhYH7FMlqMig4rll48cN6cuhYykAABoF4aavcyDBsV4Grz7u+T0CquAc0VW6ijYUXt5qWULjg28lyLJ8fQrkdsrgEZ8tt1EBT2C8zkL1MTzMjyoLKFNgB3XVDIUQ+fJOoUMMOImF7UqEVAfygfuuwbgb+qHZisxM8yqSAkOqXFSdGgeN1Z8d5uXeQt9EHg8I95kC3M2HqnFHDtZr3j7eiVPJGBUccp9F2HoXkq+pXa0c0LUxSEc8kzt/NAsMptm6MFEvrYguN9OSGxeLyjl9f2Xpqxp67pNjsRJQJDCqpUzFE4d9vBAtKlmhEQq4liJICDLlJ7MxJJjxXQwbk+AVMYiGZSF16cS0aN9T9gqnY1x0geAVFlxolUtMGFUXTqSfG6lSurRGWlQIVwYvHU0Yuwc2XNcRdc9kFV51VBWNcPxA80bRxoJus+2oiaVZQpo09J4OisD0hwuKcD0TWjiAQhoAMe0PEG3I7hBPw2UwR63+quZUVodIgrNmw7+V2acOdw4fQKKY5D0XgpjkB5K2pSjw5qsrmSi06Z1IyUlaOyrlFcoWLibBV5lJxsFWvWx6PMS7OcVBEYbBvqWaPM2aPNNsPwimy7++f9vpv5qSyxh2CotgfC8M54sLc9vVH4PhNOnd39x3+0eA381e7EE2FghquODbanksss0pdcDo40uRi7EHwCp/qpNr/AEHiUExpdd5t+UH6n9FY92wsOQSaGFpr+f0HgP1XofzVDQvXvhUWQxmIgJM90lXYytJQzSoGkWsUMXVhq4uhAY/EQQPNRkiuSAqleOqqkOJRFPDc1VDLSKpVtPDuOysFIg2urWVXToB1n7K6B3EW4BynTwBAufSVGpiqmjchPmSjKOFqmC5wAjQAA/dS0gXZOjw7mYVv9I0fvZWswTd5PmT9V5V4W0iwaD1bP3Cu0ACEUxbM3/UEBiKDdiCi63AZvDZ6WlDnhIGoI+isLoXvZC9Y47IirgY3KoNGFYVhVLHncA+x9kdh8QNifNJw5W0qsKUC0aKnX6+x/RXsqA7j1SbD4tGteChaBGbKuzhZRrYci4uPolxZPTwXf1L2aPPnf2MpGTEpjsWV43wEyuVAxXMX6aLlk/xZm3/KgB1NB4BeURLm+IXq5eiXxOE+zUPECBYchog6pXLlzkaQbEu7pXcJaMhO977+q5cr8FFzNF4Vy5RkRNioxJsVy5CEKKpUGLlygzwSqpU8TUPj9ly5RkiMaDBGgV2VcuUBPHlJ8bUObU6jdcuUGRD6IjLFrgW5ck6d83kFy5AipFrFXVebXPquXIkSIW3Rc4LlygABjmDkEnrheLkyPQKBHrwLlyMJBNAplhyuXIZFMKCGqarlyAiJBcuXKAn/2Q==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4333" name="AutoShape 8" descr="data:image/jpeg;base64,/9j/4AAQSkZJRgABAQAAAQABAAD/2wCEAAkGBhQSERUUExQWFBQWGBQWGBcVFRgWFBcXFBQXFxcVFRQXHCYeGBwjGRQYHy8gIycpLCwsFR4xNTAqNSYrLCkBCQoKDgwOGg8PGiwkHyQsLCwsLCwsLCwsLCwpLCwsLCwsLCwsLCwsLCwsLCwsLCwsLCksLCwsLCksLCwsLCwsLP/AABEIAMIBAwMBIgACEQEDEQH/xAAcAAACAwEBAQEAAAAAAAAAAAAEBQIDBgABBwj/xAA+EAABAwIEAwYEBQMDAgcAAAABAAIRAyEEEjFBBVFhBiJxgZGhEzKxwUJS0eHwFCNikqLxB3IVM0OCssLi/8QAGgEAAgMBAQAAAAAAAAAAAAAAAgMAAQQFBv/EACoRAAICAQQBBAICAgMAAAAAAAABAhEDBBIhMUETIjJRcYFhkRThBUKx/9oADAMBAAIRAxEAPwDO00QxIMPiyCIJ7sRePpqtDhnh7ZHjEz43WWWBqO6xyyK6LGaLsVWyMc7kF6xhAuD6ITjL/wC1HMx7E/ZZ4K5JBzdRbEjeKkVGOccxaWGPEyT/ADkpf1eZ7jaGl0EAD5yXE+M7oTiXD3UqneIMtaQRtIuD1H3Qn9VFPu6ucZPTT7LrRiu0c6Tb4L8TxF7Xd06G/Ij7q7uul7JFpInTqOiWOs0GxiD5HX3R/CX96eQP00Rpci5JKPBbTxFu8JEjxvOh8lsezeMzsiZjQ7+ayuIYxmtmvAMg73jK0a6bLT9l2gMNtmkHmCl6raoNPsPTbnNNdDyFEtXsr0rjWdUDqYIajunoh38NB1bTPU02k+pCYlX0uGvdtHiY9tU2OWa6YLhF9oUjC8zYbCw9F6WJweEyYD2nrsDe2s7ckuxFAtJa4QR/JCGUpPsuKS6BHNVbmokttJsOZ0QDuKU5gS7ygIo4pT6AnlhDs9cxUvYrGcRputcHpf1GyJxRzkQRAADbgWH7ypPFKHZcMsZdCx7FSWoypTj/AJn6KktulWNPaTF49ivptUXtUsgE9qqDboqo1VsYiso5jFa1i9YxXNYqshFrFYGKbWqYapZCAYvcitFPopCkVfJRTkXK3KuUIfP8S9zXwHAB0EGOdoM9QmuB4VWkOfXa2CCBJuAbi5EGOhU8Z2Irugh9OQIhzjljlYJrgsFiqbcs0R55vcsldOOGTXJj9ePgYYaq/RpP2VfEcM98BpYZInMYE9Aq24Wof/NrBo5M094U6GGoA6l7v8naKY9I487uf7KyZ4NUIuLYd9J+apSFRpmbk+hBkapY7D0qoHwiabr91xls8pNwfFbs4amdWNPiAeXND1ezeHdc0wCPyktPmWm61QwtLl8mOWaPhHz6ph303Q4QeuhHJNOG4Wbi0giNxK1T+zTT3QSWbBxks6sdr5GfJCjhLqRjKTyLRIPohyOUI9B4XHI+X+j2m2myk2YzNEX1OUEiT4SquE41/dlxyuZIbaxsYnU23K7GcNAAL9RmcZ/DIAEdYHuq69P4b8PGji5v+wkf/Fc+fHfZ0E74Rq2V3ZGRqWg3E7fqrX15IvMiUmodqWs7ha85QB3cpFt9QrqnEQ99pta/RZpvgakEv4jkdfK3kSb+SupcSqAfEBfk0zBpLfCYSLiXHPhZhAcSQb7WAgcjf2S13E3/ADgl7SbyQXt5cgRfonYsLkrEzyJM27O0JP4pPWn/APlU8S4pmaC4C1hAyk8h4IXA189NruYQvGaDnMEHn7x9gpiipZNrKyycYbkJeIcTc8m9gLRp4pa0ZrkaaCfZMGcOiZOv03+yFxmHdAyjSbD+eC6kYo5krKWZi69g3vE7c/M2Pon3C3uNMF3eLnQAbWDXZjPiG+6T8OY6HZrF1r301Pv7IviGJcxrADZp9oIn1PuFJwVVIrHKVvb4HFWj0P8AOqGLbqrBY2TrJ3HlKLrs7087rmanAoe5HT0+Zz4Z1MKLwrWBQesZqBXhQY1XPCixqshJjVe1qiwK5rVCHNaphq9AUwFCE2lpEBwBbrIm+o9ipgASQ4G2wH1U31Bs5oHmD5keC6s/uASDJ1F7C+p6hP6QF2wWFynC5ICMnW4s7muo1nBpe4nkFTRwslW1mF7wxugt57r1e1dHnyNFj6ztTCe4TgwaLAk9Sp4PCCm2PVFNxHokyl4QSRY1hAvr9FIPVfxwoPxbWiYJ6BSImfYWyp1RLKiT0uNUjzHimFHGMOhTBDBeMcNc5jnMuYuHXkb5RzjZZ74wOQk5gDmBOxA2jQ3jzW3pRrIHVI+0PDKbaFWpSaB+NxAAuDJd4cysmfFXuX7N+l1F+yT58CIvAqON4EG43Ibl9wfRGYd+UEnYE+i8Lzo4FplliIdobmf5ZWVHhrVxnG57Ud6WROCdVwY7GcXNQkm24ko3gtZzwREtbEnYD+BaDh2HpAd5gdrJgQmfDOH4RrwSHNBIjK7K1pNhIG0+krq5MbjH2nPxyi5e4Y9n8K11KZdMA5NxPKdkXicFaMrh1MR7LJY3tOaBBzhoeTJMnleBr7+CPPbei0ZfjzpMh06eNvIALn4lK90UaclSVSC8TwsgSYA8zv4R7pZWwZJMAk2ubWG0J9w6ocXRD6dVmVry0Oc0uFg0/LMHXWUe7soB3jUMnWGwPIStKyZvqhTx4PLsw1Sm4CQ1rSbDUjKDqB4W8ZQmMwbix4BnMZE6iIk/X2Wh4nRio8flLmgdAbe0eqXUqEk6AD5nHQDr+iRkyzk+TRixQxp0uyrgWBcGB51n5t5Gspu5uYE7iJ6jmPD7+KCbxxtBwpsByGZP4h/mRvMach5L3Dcbo1mZ5yOJPdOhGzukiLKSWXNG0rQvbjwu3xYV8QCxN0PXrCYBE2t49El41i3iqHUhMt1FxqdxoUvpcQzGXHvb5rOB8UWPBFrnhg5MklyuUauthy0iSDI5EKLQqKmMzZbXAEmbE72VtIrJl+Q7H8QhgV7QqqYRFFsoAz0BSCsFFePZG6uiin4vI+/6PU5kN1/FqSeXMrmtjTfwKl6eQhG5JoFRpni5erkARmQcrTY9LalF4HCfDbJ+Yqs1R8zp7skfqp0QT3nnvH0A5L1DfB59IKBJOtl58STbQe5VdV2w3UH1sohu2pS6LbLKlUN3urgAkucl0lNKNUZZJgBHVCZclWLwE3GqX/EewpzQxrHaFe1sCHaI0xF12DYHjjmnVazh2Np1hBjMemqxNbhpF1W17xZmbxuB5JiSYEl9G+4tgxVblcAYs18QWuGwP8F+iwXESWHKb5SZ+g+q2PZjGZmGk/PABOd0kD/LkIKyHanEd+LTfNG5Byyf9PuuVk03pZ010zsafVericX2hXS4kWuEaSJHTSE8oPzM5i4Pn/PZZSrJvqmvBy5+jy0GxgA+sgp+TKsStjcWJ5XUTQ8M7YV6TQx4Dm6HY2se8PVU1jg3P71Ci0uO7TcuNhIMSSfdWcB7NnGVqtBtR1Mta+pmDQQHZgGhwOoOYmxBtZNuznYh9WlUbi2GlVpVCGvbN8pB0dao090hw5kWIWDLGMHuhKr5r8mmEpP2yXQV2MqtYXUMgY2o4mnaGNLS4Fhm4JEEHeD0nWVcM5gIIEeo8p+yxOOwLsNFPMHgNEHvSRoLkkzbeUbh+19aGtcGvNmjMO8drkG/omw3NX2Intvkq4/wsfFLnOLS4AuAj8IAmdrDqsjUe6oYY3uBzsoG4k5XHqRFzzWu4lhXV6md7rB0kDR0NIy32k/7Qq69IMAAAk91gH1hasekjJ3JGfJrvTjUeRR2f4XFSajBUmzgTYW9/DRXcS7OU6k5KbaWU2yAi3M5YzDw0TrDUPhgc/qiy2bjf+QtTioO4qjB/kTyfNnzniOBNFzWyCXaEfKTyvcH6oKvhM4BaQ1wPgDzzeW63PHeDNqsI0dqCNjsVjcPUIcQ4Q9ph3UjfzTOMsaYSbxvdENwGHIptsYvHIw4gxzuEfSamGKqy0SNb8oQa87rMDxy3eGdzTZlkjX0WsTAYeRqQeiX0rkeITunTsskUaGUspEbz4oMVZMbST/PVM6ggEpVR18lbSRabYt4bj3vxNdpdNNkACBYzGuuxTZr5VbMOxpcWtDS75iAAT4ka6r1jY5+ap98Byab4LJXKMrlADL0X/ELWgHLMuJ3i8DzIR7nhC4duWmBuRJ/RTiV6ZnBLqT5vsg61bl4+v7K7H1wyGNud+gQjPpcqJAM9Y6TyKOY2e6dLoGjJKPZLRDhG4/nkmNCn0LsRTNN1kTheMEaoyvQDhOoKVVcEZ6dPuiSsVafY6p8dp7/AM8UdRxDXDORkZ+d1gejW6u8gs3SqBnytBPMifqnHD+DVKxz1TlYPxO5f4t/4Casa7YickujR8I4kXua2kwuEj5gLjkGtsBveVveH9lcJma+pRpVKgs1zqbSQJsJIvHVfNMHxP4bi2jZuhcfnd4nYdAvonAMc405fr7oNRB7faKw5fTybmhX2+/6V08Sx1XCtbTxAvlADW1Y/C7YO5O8jbT4/geF1qDnfFo1WNaQHOdTeGtdplc4iAdLSv09hT3Qp1KYcCHAEGxBEgjkQdVyZy3RcJHpsHtayQ4/g+K9icS1td9TOWTTgujunK4EZpB6rXVe1NGCS7NsMoIkxMXtpfyKN7Sdh2kCphWta9oM0hZr2x8rdmnlttbVfLMPWkGWmndxDTq0FxsRzt7KQ0mOUbtuisurmpVSRf2i4y+q4HckhoGmhJA6QNVHsngnuq56jYAMNB1vq6/oPEqGBf8AEeQGgFlg43Inl1MLR8Iw4aWxeXXOs+J5rVHE4y74+jJLMpRqufsKfRk9Al1BvxKhfs2Wt8vmP0HqmnGj8OmY3sqcJQDKYBtlBzfVx9StUXUbOdKLctpTWeAJKqoYqRGm/kZ/RV162cgRDYB9bgIdzof5QjcbQq3GRbjK8DUCef6LJcQZmdmiHDXrH15jpZO+LmW+F0krPmCLuH8n+ckuKpmm7QU3iGdoEFsWB2MIrB1aJEPL2uvJ1b7SVn8TjHU3tBuwiwJMtjVo9fRUYDjTXlw+UgnXcTqOfgsGuinFI6mifNm4o4OlILaoPiRHhKudw5oJLXuYTfuuzN/0lYHGcYcDDcpHVgn1CQ4vGOJmTfqQuUsLOk5I+r1i9rT/AHGPGhtDr9AhKJ18l874XxN9N4dd9iILjF1uMBjM7ATAJuROnmUE8biHFph8ryVBdKUGSXi8lciBM+y48VaXhozHb5R15rzMA28W9Uue51R07bBemSs4FkwZcTzU6o/CPE/oogQpU7nqUQDCaGJ+Aw1MuZ2gB06rypj/AIgznV0W+yo4mbZeQS/heIiWnn9UxK1YDXA+4YHX3by69Ezp4NpjMG30n6X1SSnUy3M+A36LsdXNSCbcgNvNElyZ5KzT0OHsaZygRqYQnFeM5u635UpwvEKju450jrr0vurMOG55eQGjcmL+SOueRbjSH/Z7hhcRb9lpuEcXa/E/DYZp0wAXbPeTqOgi3O/RYp/acQadNuSmZGaTmIjltPqieDvNMZtMxtztv4IqbuzPKNH2fCYuIGyZgr57w7jjWAF5LidALn02TTH9r4pZWNcCbBxtr+Ub2XLy4fdwdbRZ5KLU+l0W8Z7X5HFrCAGmC92ltYCw+JxVOtWewn5w5x0yg5vmHI3HqlHazioBbhw7+47K5w/K06BLMbjvhSJ751G45ArbixxS4E5JzbuRfhcWKTnUnU4uRnEljz0dtI2K1fCrNbtpY63Oi+ecPqZ6gJcRBDjBgWMgLc4Op8ribc+qPIkiotjPjYmnPIg+Upfhq/x6RadTDXjwcQ+fGE5xFHOwt5hIOzdOPj7O+K4ZTq0G4nx1QRrZ+CStZL+0E1WX6JXij3p8fqE5rN/5SvGcGz7gA/lsT0JRpmeaF+LEjXy1kLNUH5Xunb7XTbEUXUHESSydCbJLxGiKb2ua8uzAmDbLB+X3Q1yOhyqO4nW+KIA+UWdzOXT+cllafET+IT1Fj6LR1cziWsuBBHPSYjzhZjFYdzHEOa5skxmBEidp1XO1aVo62jdRokDJ7hIJ209lM4GoTpPiQgjqPEI6lint0PkbrC7XR1cMIS+d/oNwWDfPyEx+WT9AtPhsSGtAdLf+4ELNYbjUagjq0ot/FWnVxPjP3SXKf0dCOnwNcM09Kt+U+hV4xJ3APsfZYscWDT3bHxP6JnwjjpqPLCNBObryhRLd2hGbEocqVmj/AKkcj7LxC516r9OJlsT4zEZjA0H8lUtPj5IocJfyVhwpbqF6HiqOBYKJ3/nmiaeIbSGY3Ow+6qNAu/norBwY/NVsBo2bnl4KUC2L34k1HOMWPLQeaqZw9xMjVMmYbO6Pwt2Gkq7EV8vcaJcf5dH1wgdwDWqFsB5kxNth1VlLGtdafZW18F3SXfM6L+6Hp8PgE76f6jH3RRYLSYc2mMrI+ZwzCbATpKqxHDagdLoPUPafaVFtWawjQQB4Cyy4ovGrXA+BVvJsLjiU7NhgsJmMSJE2zC55ap1hXAODajmMNr5oBG1ysl2ZBDnvIIgZRPM3PsPdV8Q4qXOdB6T4ax5/RZ8uon/1HYtLib99n1eiKFJmapVa1o3LgJ6DmqKXaem6qBQio4aEjNA6NM+p9l8pw+Jc9uUOIMRrpEwfcpvg8U6kCGEtc8RO4G19tlysmSd8noMGlwuFpH2zhvEWUy6o+jSBkFz2MGYE2lxAshsb2dwXEnuq1A6R3QWOLXR1GjvNZjspxCszDuY0NMyXB13G1yRuo8PxWJouL89MsdGVrpaZJiAWzAi9wlrLNPhhT0uPa7JcS/6RUGtdkqVH62qwRfqwNjSJgoOpxNrAaTgWPZAAO8bg72W3wuKqvlrspIAPdJIvtcWWJ7QtzVcj25XEEsmLlty0EHWL+S6GDNKUtsjkarTRjDfHwaihVlsrOYuq9r3mgWiq8gd4TmDQTA2kXK7hXFS5gAkkjYSjWUs7NIfTdIO43Bt5iFvjHbycieVPhAVDH1XDv0yD00XmMx/wW5nbkW1VlbizpIgZvy6HxHMJHxPEfEewQQZcS13Ruo5qq56ot/Hu/wBFHE8U5wzU3WOsC/rqPJZvG3IOa8abkyUwdxgh7gILdB5b+evmgKzw5xf0/dV0w4Ro0HZioBQrCKT3Pc2WPZTqnK0WJY8EgXO2y84xhcM+jkfh2Mcbh1D+0Q4fLLPkIubQFneJ8JaMkt7zqbHzvmukTi0Td/qB9Aufm0spS3p9nTw5oqO2ujsXwosMtOdgOsQRHMfcKESnfB8Q1gkN11kyekyhOL4MMfLRDXbcjuB0QZtLKGNTu/s2aPVxlN4mqvoAyDmrQ20FVhsq1c9s6+OKI5U54FSy30JSgCStPw1kAKt1ITnSbSDsy5T+E3l7kLlPVM20nR4g6BmAcellc7EUz8wKCbr4KqpUjxK9AuTz7GbK9IfKBPW0eqXcSxc3mdgOZ/RV1m5R/kduQ5peagDp30aPuUcY+Rb+gxj/AIbbXedB9yiMHg8vfddx1+tlDBULlz7uPPlyCIq4iSANlHyAy60dVRirNGxkT5fv9FZg2SZ9F7xAXjkrj3QPiwHB8PJeIuZUP/AMY1t2Nf0DgT7wnHBqUvnkJWgwxzG//PglaiSumaMG6rR84djajT8LJ8MucAMwLcpcQJIK9PZLEAVHOpOy0zBMGXd6C5lu8N55L7fwrBUHNyPokONiYzGI0AAlqC4v2fxNNobRa51Ke6Rla8DYPY4gkdBCyubj0v7NuNRlxJ1+D43hOBse5pbUgTBiMw3sJ5T6J5wLsfVfWn4gyAggv+4my0rqz6R/v4TL/llGUkn80dE64HjqH9S1tbDBpqZcmYwBeZ5Rcb7hZc2Xe+FR08WmWKO71E/x3/6ajgXZfJhz8J+Vz5LnEHvnTMRNhyHLnK9wXYRpLTXOcg5iATBOwOlt/Fe9oO1T8PUp06FMPa0zVdeGj8jYF3XmP4CuDdrm13ljQc4JBB7pERcjlfbkVne1NNkTyNPb/sI4g+lQYYDWNAmAAEkp8Lo1JzUw/O0PDyJHMBp/DqIIjRaQ8DpudnqDObmHfLJ/xVeLpMp3AAEiY6w0LXp21K3+jm/8l7sKjD75MtgOB0sP/bYCA4vcZuS6AYzcgCYHRLTSPxTyILY2tcH+c0+44MrmOH4XtJ8CC0+zileKqBsyDN48912Yy9ts81FNySE+P4eHagGD6LJdocY0VQBcUzzuX731AGnjKc9pOO/BbDT33adB+ZfO8XxETcyfFTdXJsx42y/FVJdmDYkk20vsqMG1zzH5tuQn9EPTBcQQY+hTbCYSA5twSNZg3Gx2QUam0uAnjjpNO4MAstpaLexWLrjvkdT9VqQ/+0QdQQfPQ+sg+MrL1vnd4n6oZr2JfyNxfJsY4V0BEGiX0nSScvy2vbb7eaX0jaytqYh2ZrWz3eW5OpKbKpQp+So7ozUo9rn+gLNcaEK6VfVwYnMHCdxtfkUNmXn82GWN1JHqNNmhlTcX/ouwrZeFp8Ks9wxkulaGgssxc3cmHBy5QBXJQBVWq5RA1Ksw2HyjO/XYLylTjvO8gh+IYgnuj/3H/wCoXqYq+EebfAFxPicEgGXu35KvB0+ep3VFXCgObbVFNadE2ivA0osIsd1EOhxA0CnSeYF5tb0UaLJqW5CUKEyD8PYXU6rQc3moESZ20j6K0AbK4oCT4onhu4xzhrYX6kJ12doZsziYMENGxdGpOwH1SYM7gHMj2BTrDOc3L8IwW2v8rpHeDovBn2HKFlyq8hrwusZ9E4Dg2SHixgAmSMzh8zjzk8+SZYtuRhLy54noCJ0jLFh1WT4ZxKuGEZaTBHdOZ1QgkXluVoN/8gmVOv8AGtVdmA2Hdby0BusefHfk16bPT5QS19LNZxcBYgmWmR8rgbEX0KF+BhjVY40mk05y2Ja0uie7oPlFtkrx/FadCWMaACdBv/OaUUe0L3OiqC1vQkt8dLLPDTykuLr8mrPqoJ0+X/Z9LpcQadFKvWpgZn5QBu6PYlfLMR2va1xFGXHmTa31SnjParKAar3SdBqf2CP0Gn8uBKzt+D6VxbtzSpDukcpcYb5DU+yyuN7etqGc7XCIIbGXUG8mdl8wx3Fvju6DQH6+KrZLVohjUeRc5OSpm94h/wBSGukOY4jmAOfioU+3tJ9p8iI9FivitIufRA4mkDoI6ynqUvsz+jDyh7x6lh6jnPdWrBzj+FrHR0FhASRvAKP4MU2Z/wDUpkeRIcfVDMrEgtdMjQ/UJhg6FF4uIPiVN8vsZtUeC3CcFc3TI+fxMePdroPovf6epTID2kRoToRqL+yJbwZo+Vzh5g/ZFUcM9ogVSRyLQ4HylMWoa7EyxJ9CjEULP6iY91k67IcfEr6FXwwI2a6CJAMXG7D9iszjeDPYZIBGzm3b58j4pkZLJwXG4csUCQ2N/ojcHBZ3he/mAvRhCLlWUxlBm4m0bStKg48sCU1JUgLEMy6GxQ5TJ/DHvuIy7Tr6KLeEfmJ8h+q8/q8illf8Ho9Gljwq+3yDcPxJaeY5futFg8W12hvyOv7pWcANpCrNIt19VldSIrXZpwVyRM4i8D5vYH3IXJexkGFTHQ2+uyHoEz3t/qoPEkDYXP2Xsr1MDzkiOJEFvK8eamx9lHFmWg9VFjpTKF+BrhrtEeCm0d487e6HwL49kXTqAVQPzN+kofIuQZSOo8Fc6y8p07z/AAqyoyRbVQUydM2HMlNOHOulMEFoTbCQAs0/kzTF+1Iaux2UW8Ag6vFSzSSRsD9UJiMVItYfmOnkN0v+LJJG+p3P6JDryOjGXgPqY38T7u3nbokOP4o6oYBsquJ4wHuAx/N0LTbB1n6Kuxiio9B+GIaJWc4jizUqE7aJpxHFZWJC0qhsS+lAXtWuqS9QJULon8VSfVshy5SBVojR4BHgoulhkaLx7AqzbS3grIOuHcb2cmdbES2x1WRaE24fUc7ui/QlUDJDvDY06G45FFgDbzG3oln9LG91ayvlsVQBTj+ETJp2P5dj/wBpOngfZIfglz/h3BGs6jnZa5lUFRrUA++jhYH7FMlqMig4rll48cN6cuhYykAABoF4aavcyDBsV4Grz7u+T0CquAc0VW6ijYUXt5qWULjg28lyLJ8fQrkdsrgEZ8tt1EBT2C8zkL1MTzMjyoLKFNgB3XVDIUQ+fJOoUMMOImF7UqEVAfygfuuwbgb+qHZisxM8yqSAkOqXFSdGgeN1Z8d5uXeQt9EHg8I95kC3M2HqnFHDtZr3j7eiVPJGBUccp9F2HoXkq+pXa0c0LUxSEc8kzt/NAsMptm6MFEvrYguN9OSGxeLyjl9f2Xpqxp67pNjsRJQJDCqpUzFE4d9vBAtKlmhEQq4liJICDLlJ7MxJJjxXQwbk+AVMYiGZSF16cS0aN9T9gqnY1x0geAVFlxolUtMGFUXTqSfG6lSurRGWlQIVwYvHU0Yuwc2XNcRdc9kFV51VBWNcPxA80bRxoJus+2oiaVZQpo09J4OisD0hwuKcD0TWjiAQhoAMe0PEG3I7hBPw2UwR63+quZUVodIgrNmw7+V2acOdw4fQKKY5D0XgpjkB5K2pSjw5qsrmSi06Z1IyUlaOyrlFcoWLibBV5lJxsFWvWx6PMS7OcVBEYbBvqWaPM2aPNNsPwimy7++f9vpv5qSyxh2CotgfC8M54sLc9vVH4PhNOnd39x3+0eA381e7EE2FghquODbanksss0pdcDo40uRi7EHwCp/qpNr/AEHiUExpdd5t+UH6n9FY92wsOQSaGFpr+f0HgP1XofzVDQvXvhUWQxmIgJM90lXYytJQzSoGkWsUMXVhq4uhAY/EQQPNRkiuSAqleOqqkOJRFPDc1VDLSKpVtPDuOysFIg2urWVXToB1n7K6B3EW4BynTwBAufSVGpiqmjchPmSjKOFqmC5wAjQAA/dS0gXZOjw7mYVv9I0fvZWswTd5PmT9V5V4W0iwaD1bP3Cu0ACEUxbM3/UEBiKDdiCi63AZvDZ6WlDnhIGoI+isLoXvZC9Y47IirgY3KoNGFYVhVLHncA+x9kdh8QNifNJw5W0qsKUC0aKnX6+x/RXsqA7j1SbD4tGteChaBGbKuzhZRrYci4uPolxZPTwXf1L2aPPnf2MpGTEpjsWV43wEyuVAxXMX6aLlk/xZm3/KgB1NB4BeURLm+IXq5eiXxOE+zUPECBYchog6pXLlzkaQbEu7pXcJaMhO977+q5cr8FFzNF4Vy5RkRNioxJsVy5CEKKpUGLlygzwSqpU8TUPj9ly5RkiMaDBGgV2VcuUBPHlJ8bUObU6jdcuUGRD6IjLFrgW5ck6d83kFy5AipFrFXVebXPquXIkSIW3Rc4LlygABjmDkEnrheLkyPQKBHrwLlyMJBNAplhyuXIZFMKCGqarlyAiJBcuXKAn/2Q==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54334" name="Picture 14" descr="http://t3.gstatic.com/images?q=tbn:ANd9GcRco5mY9UgQdrTANffX5LE3YXa6THojNa_LNKUfDoWf6zJ7EGyxV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8125" y="44450"/>
            <a:ext cx="243046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4335" name="Grafico 8"/>
          <p:cNvGraphicFramePr>
            <a:graphicFrameLocks/>
          </p:cNvGraphicFramePr>
          <p:nvPr/>
        </p:nvGraphicFramePr>
        <p:xfrm>
          <a:off x="4064000" y="1549400"/>
          <a:ext cx="4978400" cy="513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42" r:id="rId5" imgW="4974767" imgH="5133277" progId="Excel.Chart.8">
                  <p:embed/>
                </p:oleObj>
              </mc:Choice>
              <mc:Fallback>
                <p:oleObj r:id="rId5" imgW="4974767" imgH="5133277" progId="Excel.Chart.8">
                  <p:embed/>
                  <p:pic>
                    <p:nvPicPr>
                      <p:cNvPr id="0" name="Grafico 8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0" y="1549400"/>
                        <a:ext cx="4978400" cy="5130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336" name="Titolo 1"/>
          <p:cNvSpPr txBox="1">
            <a:spLocks/>
          </p:cNvSpPr>
          <p:nvPr/>
        </p:nvSpPr>
        <p:spPr bwMode="auto">
          <a:xfrm>
            <a:off x="-684213" y="692150"/>
            <a:ext cx="6048376" cy="10810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lang="it-IT" sz="4000" b="1">
                <a:solidFill>
                  <a:schemeClr val="tx2"/>
                </a:solidFill>
                <a:latin typeface="Calibri" pitchFamily="34" charset="0"/>
              </a:rPr>
              <a:t>TAGLI CESAREI</a:t>
            </a:r>
            <a:br>
              <a:rPr lang="it-IT" sz="4000" b="1">
                <a:solidFill>
                  <a:schemeClr val="tx2"/>
                </a:solidFill>
                <a:latin typeface="Calibri" pitchFamily="34" charset="0"/>
              </a:rPr>
            </a:br>
            <a:endParaRPr lang="it-IT" sz="2400" b="1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CasellaDiTesto 1"/>
          <p:cNvSpPr txBox="1">
            <a:spLocks noChangeArrowheads="1"/>
          </p:cNvSpPr>
          <p:nvPr/>
        </p:nvSpPr>
        <p:spPr bwMode="auto">
          <a:xfrm>
            <a:off x="0" y="115888"/>
            <a:ext cx="4572000" cy="642937"/>
          </a:xfrm>
          <a:prstGeom prst="rect">
            <a:avLst/>
          </a:prstGeom>
          <a:solidFill>
            <a:srgbClr val="FFF78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graphicFrame>
        <p:nvGraphicFramePr>
          <p:cNvPr id="24729" name="Group 153"/>
          <p:cNvGraphicFramePr>
            <a:graphicFrameLocks noGrp="1"/>
          </p:cNvGraphicFramePr>
          <p:nvPr/>
        </p:nvGraphicFramePr>
        <p:xfrm>
          <a:off x="228600" y="228600"/>
          <a:ext cx="8686802" cy="6530179"/>
        </p:xfrm>
        <a:graphic>
          <a:graphicData uri="http://schemas.openxmlformats.org/drawingml/2006/table">
            <a:tbl>
              <a:tblPr bandCol="1">
                <a:tableStyleId>{2D5ABB26-0587-4C30-8999-92F81FD0307C}</a:tableStyleId>
              </a:tblPr>
              <a:tblGrid>
                <a:gridCol w="4404576"/>
                <a:gridCol w="978794"/>
                <a:gridCol w="1101144"/>
                <a:gridCol w="1101144"/>
                <a:gridCol w="1101144"/>
              </a:tblGrid>
              <a:tr h="3735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200" b="1" dirty="0" smtClean="0"/>
                        <a:t>PRIMA</a:t>
                      </a:r>
                      <a:r>
                        <a:rPr lang="it-IT" sz="2200" b="1" baseline="0" dirty="0" smtClean="0"/>
                        <a:t> INDICAZIONE AL T.C.</a:t>
                      </a:r>
                      <a:endParaRPr lang="it-IT" sz="2200" b="1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2011</a:t>
                      </a:r>
                      <a:endParaRPr kumimoji="0" lang="it-IT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%</a:t>
                      </a:r>
                      <a:endParaRPr kumimoji="0" lang="it-IT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2012</a:t>
                      </a:r>
                      <a:endParaRPr kumimoji="0" lang="it-IT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rgbClr val="FFF7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%</a:t>
                      </a:r>
                      <a:endParaRPr kumimoji="0" lang="it-IT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35902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Isterotomie</a:t>
                      </a: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pregresse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221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24.1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253</a:t>
                      </a:r>
                      <a:endParaRPr lang="it-IT" sz="1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rgbClr val="FFF7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27.8</a:t>
                      </a:r>
                      <a:endParaRPr lang="it-IT" sz="1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35902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CTG non </a:t>
                      </a:r>
                      <a:r>
                        <a:rPr kumimoji="0" lang="en-GB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rassicurante</a:t>
                      </a: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140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15.2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137</a:t>
                      </a:r>
                      <a:endParaRPr lang="it-IT" sz="1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rgbClr val="FFF7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15.1</a:t>
                      </a:r>
                      <a:endParaRPr lang="it-IT" sz="1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35902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Presentazione</a:t>
                      </a: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anomala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140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15.2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129</a:t>
                      </a:r>
                      <a:endParaRPr lang="it-IT" sz="1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rgbClr val="FFF7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14.2</a:t>
                      </a:r>
                      <a:endParaRPr lang="it-IT" sz="1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35902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Gravidanza</a:t>
                      </a: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multipla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73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7.9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71</a:t>
                      </a:r>
                      <a:endParaRPr lang="it-IT" sz="1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rgbClr val="FFF7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7.8</a:t>
                      </a:r>
                      <a:endParaRPr lang="it-IT" sz="1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35902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Altre</a:t>
                      </a: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malattie</a:t>
                      </a: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materne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2.2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83</a:t>
                      </a:r>
                      <a:endParaRPr lang="it-IT" sz="1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rgbClr val="FFF7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9.1</a:t>
                      </a:r>
                      <a:endParaRPr lang="it-IT" sz="1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35902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HIV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22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2.4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12</a:t>
                      </a:r>
                      <a:endParaRPr lang="it-IT" sz="1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rgbClr val="FFF7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1.3</a:t>
                      </a:r>
                      <a:endParaRPr lang="it-IT" sz="1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35902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Distocia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dinamica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meccanica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43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4.7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59</a:t>
                      </a:r>
                      <a:endParaRPr lang="it-IT" sz="1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rgbClr val="FFF7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6.5</a:t>
                      </a:r>
                      <a:endParaRPr lang="it-IT" sz="1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35902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Patologia</a:t>
                      </a: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ipertensiva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29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3.2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31</a:t>
                      </a:r>
                      <a:endParaRPr lang="it-IT" sz="1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rgbClr val="FFF7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3.4</a:t>
                      </a:r>
                      <a:endParaRPr lang="it-IT" sz="1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35902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Patologia</a:t>
                      </a: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placentare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39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4.3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43</a:t>
                      </a:r>
                      <a:endParaRPr lang="it-IT" sz="1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rgbClr val="FFF7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4.7</a:t>
                      </a:r>
                      <a:endParaRPr lang="it-IT" sz="1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35902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Fallita</a:t>
                      </a: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induzione</a:t>
                      </a: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 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42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4.6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15</a:t>
                      </a:r>
                      <a:endParaRPr lang="it-IT" sz="1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rgbClr val="FFF7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1.7</a:t>
                      </a:r>
                      <a:endParaRPr lang="it-IT" sz="1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35902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IUGR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46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5.0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17</a:t>
                      </a:r>
                      <a:endParaRPr lang="it-IT" sz="1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rgbClr val="FFF7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1.9</a:t>
                      </a:r>
                      <a:endParaRPr lang="it-IT" sz="1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35902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Parto</a:t>
                      </a: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pretermine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53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5.8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25</a:t>
                      </a:r>
                      <a:endParaRPr lang="it-IT" sz="1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rgbClr val="FFF7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2.8</a:t>
                      </a:r>
                      <a:endParaRPr lang="it-IT" sz="1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35902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Malformazioni</a:t>
                      </a: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fetali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35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3.8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18</a:t>
                      </a:r>
                      <a:endParaRPr lang="it-IT" sz="1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rgbClr val="FFF7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2.0</a:t>
                      </a:r>
                      <a:endParaRPr lang="it-IT" sz="1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35902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MEF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0.0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1</a:t>
                      </a:r>
                      <a:endParaRPr lang="it-IT" sz="1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rgbClr val="FFF7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0.1</a:t>
                      </a:r>
                      <a:endParaRPr lang="it-IT" sz="1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35902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Macrosomia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0.9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10</a:t>
                      </a:r>
                      <a:endParaRPr lang="it-IT" sz="1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rgbClr val="FFF7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1.1</a:t>
                      </a:r>
                      <a:endParaRPr lang="it-IT" sz="1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35902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Tocofobia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0.7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5</a:t>
                      </a:r>
                      <a:endParaRPr lang="it-IT" sz="1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rgbClr val="FFF7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0.5</a:t>
                      </a:r>
                      <a:endParaRPr lang="it-IT" sz="1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35902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  TOTALE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917</a:t>
                      </a:r>
                      <a:endParaRPr kumimoji="0" lang="it-IT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909</a:t>
                      </a:r>
                      <a:endParaRPr lang="it-IT" sz="1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rgbClr val="FFF7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100</a:t>
                      </a:r>
                      <a:endParaRPr lang="it-IT" sz="1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3" name="Ovale 2"/>
          <p:cNvSpPr/>
          <p:nvPr/>
        </p:nvSpPr>
        <p:spPr>
          <a:xfrm>
            <a:off x="7885113" y="3860800"/>
            <a:ext cx="935037" cy="3603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" name="Ovale 3"/>
          <p:cNvSpPr/>
          <p:nvPr/>
        </p:nvSpPr>
        <p:spPr>
          <a:xfrm>
            <a:off x="7885113" y="2060575"/>
            <a:ext cx="935037" cy="3603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69" name="Grafico 5"/>
          <p:cNvGraphicFramePr>
            <a:graphicFrameLocks/>
          </p:cNvGraphicFramePr>
          <p:nvPr/>
        </p:nvGraphicFramePr>
        <p:xfrm>
          <a:off x="273050" y="138113"/>
          <a:ext cx="8742363" cy="6599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6" r:id="rId3" imgW="8742422" imgH="6596444" progId="Excel.Chart.8">
                  <p:embed/>
                </p:oleObj>
              </mc:Choice>
              <mc:Fallback>
                <p:oleObj r:id="rId3" imgW="8742422" imgH="6596444" progId="Excel.Chart.8">
                  <p:embed/>
                  <p:pic>
                    <p:nvPicPr>
                      <p:cNvPr id="0" name="Grafico 5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050" y="138113"/>
                        <a:ext cx="8742363" cy="6599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704" name="Group 80"/>
          <p:cNvGraphicFramePr>
            <a:graphicFrameLocks noGrp="1"/>
          </p:cNvGraphicFramePr>
          <p:nvPr/>
        </p:nvGraphicFramePr>
        <p:xfrm>
          <a:off x="0" y="777875"/>
          <a:ext cx="9143999" cy="6079780"/>
        </p:xfrm>
        <a:graphic>
          <a:graphicData uri="http://schemas.openxmlformats.org/drawingml/2006/table">
            <a:tbl>
              <a:tblPr/>
              <a:tblGrid>
                <a:gridCol w="5623942"/>
                <a:gridCol w="1052919"/>
                <a:gridCol w="1247939"/>
                <a:gridCol w="1219199"/>
              </a:tblGrid>
              <a:tr h="3709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 °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</a:t>
                      </a:r>
                      <a:r>
                        <a:rPr kumimoji="0" lang="it-IT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gruppo</a:t>
                      </a: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 Tot TC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2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Nullipara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singolo , ≥ 37sg.cefalico, travaglio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spontaneo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D0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128/1360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D0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9,41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D0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D0D9">
                        <a:alpha val="20000"/>
                      </a:srgbClr>
                    </a:solidFill>
                  </a:tcPr>
                </a:tc>
              </a:tr>
              <a:tr h="4483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Nullipara, singolo , ≥ 37sg.cefalico , travaglio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indotto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87/476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18,27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2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Nullipara, singolo, ≥ 37sg.cefalico, taglio cesareo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elettivo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D0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107/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D0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D0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D0D9">
                        <a:alpha val="20000"/>
                      </a:srgbClr>
                    </a:solidFill>
                  </a:tcPr>
                </a:tc>
              </a:tr>
              <a:tr h="3709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Pluripara 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(escluse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TC), singolo  ≥ 37 sg. Cefalico travaglio 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spontaneo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25/906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09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Pluripara (escluse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TC), singolo, ≥ 37 sg. Cefalico travaglio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indotto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D0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15/251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D0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D0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D0D9">
                        <a:alpha val="20000"/>
                      </a:srgbClr>
                    </a:solidFill>
                  </a:tcPr>
                </a:tc>
              </a:tr>
              <a:tr h="4766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Pluripara (escluse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TC), singolo , ≥ 37 sg. Cefalico taglio cesareo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elett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33/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09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Nullipara,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TC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singolo, cefalico , ≥ 37sg.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D0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214/230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D0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93,04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D0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D0D9">
                        <a:alpha val="20000"/>
                      </a:srgbClr>
                    </a:solidFill>
                  </a:tcPr>
                </a:tc>
              </a:tr>
              <a:tr h="372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Pluripara,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TC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singolo, cefalico, ≥ 37sg.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17/31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54,8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09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Nullipara, presentazione 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PODALICA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D0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86/86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D0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D0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D0D9">
                        <a:alpha val="20000"/>
                      </a:srgbClr>
                    </a:solidFill>
                  </a:tcPr>
                </a:tc>
              </a:tr>
              <a:tr h="372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Pluripare, presentazione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PODALICA 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(incluso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prec.TC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30/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09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Presentazioni  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ANOMALE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(incluso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prec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TC)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D0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10/13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D0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76,9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D0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D0D9">
                        <a:alpha val="20000"/>
                      </a:srgbClr>
                    </a:solidFill>
                  </a:tcPr>
                </a:tc>
              </a:tr>
              <a:tr h="3709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Gravidanze  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MULTIPLE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(incluso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prec.TC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71/89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79,8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4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Singolo, cefalico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&lt;37sg 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.(incluse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TC)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D0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98/223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D0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43,9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D0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D0D9">
                        <a:alpha val="20000"/>
                      </a:srgbClr>
                    </a:solidFill>
                  </a:tcPr>
                </a:tc>
              </a:tr>
              <a:tr h="5344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TOTALE TC 2012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909/3836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685800" y="44450"/>
            <a:ext cx="7924800" cy="646113"/>
          </a:xfrm>
          <a:prstGeom prst="rect">
            <a:avLst/>
          </a:prstGeom>
          <a:noFill/>
          <a:ln w="76200">
            <a:noFill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3600" dirty="0">
                <a:latin typeface="+mj-lt"/>
                <a:cs typeface="Times New Roman" pitchFamily="18" charset="0"/>
              </a:rPr>
              <a:t>CLASSIFICAZIONE SECONDO ROBSON</a:t>
            </a:r>
          </a:p>
        </p:txBody>
      </p:sp>
      <p:cxnSp>
        <p:nvCxnSpPr>
          <p:cNvPr id="5" name="Connettore 1 4"/>
          <p:cNvCxnSpPr/>
          <p:nvPr/>
        </p:nvCxnSpPr>
        <p:spPr>
          <a:xfrm>
            <a:off x="0" y="4267200"/>
            <a:ext cx="9144000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arentesi graffa chiusa 5"/>
          <p:cNvSpPr/>
          <p:nvPr/>
        </p:nvSpPr>
        <p:spPr>
          <a:xfrm>
            <a:off x="5410200" y="1219200"/>
            <a:ext cx="381000" cy="297180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7740650" y="3573463"/>
            <a:ext cx="935038" cy="36036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xfrm>
            <a:off x="5797550" y="3756025"/>
            <a:ext cx="2590800" cy="609600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GB" sz="1800" b="1" dirty="0" smtClean="0"/>
              <a:t>MODALITA’ DEL PARTO </a:t>
            </a:r>
            <a:br>
              <a:rPr lang="en-GB" sz="1800" b="1" dirty="0" smtClean="0"/>
            </a:br>
            <a:r>
              <a:rPr lang="en-GB" sz="1800" b="1" dirty="0" smtClean="0"/>
              <a:t>NELLE PRE-TC</a:t>
            </a:r>
            <a:endParaRPr lang="en-US" sz="1800" b="1" dirty="0" smtClean="0"/>
          </a:p>
        </p:txBody>
      </p:sp>
      <p:sp>
        <p:nvSpPr>
          <p:cNvPr id="61442" name="Text Box 1047"/>
          <p:cNvSpPr txBox="1">
            <a:spLocks noChangeArrowheads="1"/>
          </p:cNvSpPr>
          <p:nvPr/>
        </p:nvSpPr>
        <p:spPr bwMode="auto">
          <a:xfrm>
            <a:off x="2879725" y="5929313"/>
            <a:ext cx="184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/>
          </a:p>
        </p:txBody>
      </p:sp>
      <p:graphicFrame>
        <p:nvGraphicFramePr>
          <p:cNvPr id="8" name="Tabella 7"/>
          <p:cNvGraphicFramePr>
            <a:graphicFrameLocks noGrp="1"/>
          </p:cNvGraphicFramePr>
          <p:nvPr/>
        </p:nvGraphicFramePr>
        <p:xfrm>
          <a:off x="5086350" y="4508500"/>
          <a:ext cx="3733801" cy="190499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110409"/>
                <a:gridCol w="974035"/>
                <a:gridCol w="649357"/>
              </a:tblGrid>
              <a:tr h="372995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N°</a:t>
                      </a:r>
                      <a:endParaRPr lang="it-I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2995">
                <a:tc>
                  <a:txBody>
                    <a:bodyPr/>
                    <a:lstStyle/>
                    <a:p>
                      <a:r>
                        <a:rPr lang="it-IT" dirty="0" smtClean="0"/>
                        <a:t>Vaginale</a:t>
                      </a:r>
                      <a:endParaRPr lang="it-IT" dirty="0"/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tint val="66000"/>
                            <a:satMod val="160000"/>
                          </a:srgbClr>
                        </a:gs>
                        <a:gs pos="50000">
                          <a:srgbClr val="66CCFF">
                            <a:tint val="44500"/>
                            <a:satMod val="160000"/>
                          </a:srgbClr>
                        </a:gs>
                        <a:gs pos="100000">
                          <a:srgbClr val="66CC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tint val="66000"/>
                            <a:satMod val="160000"/>
                          </a:srgbClr>
                        </a:gs>
                        <a:gs pos="50000">
                          <a:srgbClr val="66CCFF">
                            <a:tint val="44500"/>
                            <a:satMod val="160000"/>
                          </a:srgbClr>
                        </a:gs>
                        <a:gs pos="100000">
                          <a:srgbClr val="66CC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17.7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tint val="66000"/>
                            <a:satMod val="160000"/>
                          </a:srgbClr>
                        </a:gs>
                        <a:gs pos="50000">
                          <a:srgbClr val="66CCFF">
                            <a:tint val="44500"/>
                            <a:satMod val="160000"/>
                          </a:srgbClr>
                        </a:gs>
                        <a:gs pos="100000">
                          <a:srgbClr val="66CC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72995">
                <a:tc>
                  <a:txBody>
                    <a:bodyPr/>
                    <a:lstStyle/>
                    <a:p>
                      <a:r>
                        <a:rPr lang="it-IT" dirty="0" smtClean="0"/>
                        <a:t>T.C. elettivo</a:t>
                      </a:r>
                      <a:endParaRPr lang="it-IT" dirty="0"/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tint val="66000"/>
                            <a:satMod val="160000"/>
                          </a:srgbClr>
                        </a:gs>
                        <a:gs pos="50000">
                          <a:srgbClr val="66CCFF">
                            <a:tint val="44500"/>
                            <a:satMod val="160000"/>
                          </a:srgbClr>
                        </a:gs>
                        <a:gs pos="100000">
                          <a:srgbClr val="66CC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204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tint val="66000"/>
                            <a:satMod val="160000"/>
                          </a:srgbClr>
                        </a:gs>
                        <a:gs pos="50000">
                          <a:srgbClr val="66CCFF">
                            <a:tint val="44500"/>
                            <a:satMod val="160000"/>
                          </a:srgbClr>
                        </a:gs>
                        <a:gs pos="100000">
                          <a:srgbClr val="66CC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67.2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tint val="66000"/>
                            <a:satMod val="160000"/>
                          </a:srgbClr>
                        </a:gs>
                        <a:gs pos="50000">
                          <a:srgbClr val="66CCFF">
                            <a:tint val="44500"/>
                            <a:satMod val="160000"/>
                          </a:srgbClr>
                        </a:gs>
                        <a:gs pos="100000">
                          <a:srgbClr val="66CC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413019">
                <a:tc>
                  <a:txBody>
                    <a:bodyPr/>
                    <a:lstStyle/>
                    <a:p>
                      <a:r>
                        <a:rPr lang="it-IT" dirty="0" smtClean="0"/>
                        <a:t>T.C. in Travaglio </a:t>
                      </a:r>
                      <a:r>
                        <a:rPr lang="it-IT" sz="1200" dirty="0" smtClean="0"/>
                        <a:t>(*)</a:t>
                      </a:r>
                      <a:endParaRPr lang="it-IT" sz="1200" dirty="0"/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tint val="66000"/>
                            <a:satMod val="160000"/>
                          </a:srgbClr>
                        </a:gs>
                        <a:gs pos="50000">
                          <a:srgbClr val="66CCFF">
                            <a:tint val="44500"/>
                            <a:satMod val="160000"/>
                          </a:srgbClr>
                        </a:gs>
                        <a:gs pos="100000">
                          <a:srgbClr val="66CC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tint val="66000"/>
                            <a:satMod val="160000"/>
                          </a:srgbClr>
                        </a:gs>
                        <a:gs pos="50000">
                          <a:srgbClr val="66CCFF">
                            <a:tint val="44500"/>
                            <a:satMod val="160000"/>
                          </a:srgbClr>
                        </a:gs>
                        <a:gs pos="100000">
                          <a:srgbClr val="66CC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15.1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tint val="66000"/>
                            <a:satMod val="160000"/>
                          </a:srgbClr>
                        </a:gs>
                        <a:gs pos="50000">
                          <a:srgbClr val="66CCFF">
                            <a:tint val="44500"/>
                            <a:satMod val="160000"/>
                          </a:srgbClr>
                        </a:gs>
                        <a:gs pos="100000">
                          <a:srgbClr val="66CC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72995">
                <a:tc>
                  <a:txBody>
                    <a:bodyPr/>
                    <a:lstStyle/>
                    <a:p>
                      <a:r>
                        <a:rPr lang="it-IT" dirty="0" smtClean="0"/>
                        <a:t>Totale</a:t>
                      </a:r>
                      <a:endParaRPr lang="it-IT" dirty="0"/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tint val="66000"/>
                            <a:satMod val="160000"/>
                          </a:srgbClr>
                        </a:gs>
                        <a:gs pos="50000">
                          <a:srgbClr val="66CCFF">
                            <a:tint val="44500"/>
                            <a:satMod val="160000"/>
                          </a:srgbClr>
                        </a:gs>
                        <a:gs pos="100000">
                          <a:srgbClr val="66CC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304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tint val="66000"/>
                            <a:satMod val="160000"/>
                          </a:srgbClr>
                        </a:gs>
                        <a:gs pos="50000">
                          <a:srgbClr val="66CCFF">
                            <a:tint val="44500"/>
                            <a:satMod val="160000"/>
                          </a:srgbClr>
                        </a:gs>
                        <a:gs pos="100000">
                          <a:srgbClr val="66CC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tint val="66000"/>
                            <a:satMod val="160000"/>
                          </a:srgbClr>
                        </a:gs>
                        <a:gs pos="50000">
                          <a:srgbClr val="66CCFF">
                            <a:tint val="44500"/>
                            <a:satMod val="160000"/>
                          </a:srgbClr>
                        </a:gs>
                        <a:gs pos="100000">
                          <a:srgbClr val="66CC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9" name="Tabella 8"/>
          <p:cNvGraphicFramePr>
            <a:graphicFrameLocks noGrp="1"/>
          </p:cNvGraphicFramePr>
          <p:nvPr/>
        </p:nvGraphicFramePr>
        <p:xfrm>
          <a:off x="457200" y="4508500"/>
          <a:ext cx="3505200" cy="1897699"/>
        </p:xfrm>
        <a:graphic>
          <a:graphicData uri="http://schemas.openxmlformats.org/drawingml/2006/table">
            <a:tbl>
              <a:tblPr/>
              <a:tblGrid>
                <a:gridCol w="1981200"/>
                <a:gridCol w="914400"/>
                <a:gridCol w="609600"/>
              </a:tblGrid>
              <a:tr h="144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N°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Vaginale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7E4FF"/>
                        </a:gs>
                        <a:gs pos="50000">
                          <a:srgbClr val="BFECFF"/>
                        </a:gs>
                        <a:gs pos="100000">
                          <a:srgbClr val="DFF5FF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7E4FF"/>
                        </a:gs>
                        <a:gs pos="50000">
                          <a:srgbClr val="BFECFF"/>
                        </a:gs>
                        <a:gs pos="100000">
                          <a:srgbClr val="DFF5FF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45.1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7E4FF"/>
                        </a:gs>
                        <a:gs pos="50000">
                          <a:srgbClr val="BFECFF"/>
                        </a:gs>
                        <a:gs pos="100000">
                          <a:srgbClr val="DFF5FF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T.C. elettivo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7E4FF"/>
                        </a:gs>
                        <a:gs pos="50000">
                          <a:srgbClr val="BFECFF"/>
                        </a:gs>
                        <a:gs pos="100000">
                          <a:srgbClr val="DFF5FF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7E4FF"/>
                        </a:gs>
                        <a:gs pos="50000">
                          <a:srgbClr val="BFECFF"/>
                        </a:gs>
                        <a:gs pos="100000">
                          <a:srgbClr val="DFF5FF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48.4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7E4FF"/>
                        </a:gs>
                        <a:gs pos="50000">
                          <a:srgbClr val="BFECFF"/>
                        </a:gs>
                        <a:gs pos="100000">
                          <a:srgbClr val="DFF5FF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T.C. in Travaglio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7E4FF"/>
                        </a:gs>
                        <a:gs pos="50000">
                          <a:srgbClr val="BFECFF"/>
                        </a:gs>
                        <a:gs pos="100000">
                          <a:srgbClr val="DFF5FF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7E4FF"/>
                        </a:gs>
                        <a:gs pos="50000">
                          <a:srgbClr val="BFECFF"/>
                        </a:gs>
                        <a:gs pos="100000">
                          <a:srgbClr val="DFF5FF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7E4FF"/>
                        </a:gs>
                        <a:gs pos="50000">
                          <a:srgbClr val="BFECFF"/>
                        </a:gs>
                        <a:gs pos="100000">
                          <a:srgbClr val="DFF5FF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Totale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7E4FF"/>
                        </a:gs>
                        <a:gs pos="50000">
                          <a:srgbClr val="BFECFF"/>
                        </a:gs>
                        <a:gs pos="100000">
                          <a:srgbClr val="DFF5FF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7E4FF"/>
                        </a:gs>
                        <a:gs pos="50000">
                          <a:srgbClr val="BFECFF"/>
                        </a:gs>
                        <a:gs pos="100000">
                          <a:srgbClr val="DFF5FF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7E4FF"/>
                        </a:gs>
                        <a:gs pos="50000">
                          <a:srgbClr val="BFECFF"/>
                        </a:gs>
                        <a:gs pos="100000">
                          <a:srgbClr val="DFF5FF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</a:tr>
            </a:tbl>
          </a:graphicData>
        </a:graphic>
      </p:graphicFrame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900113" y="3756025"/>
            <a:ext cx="2590800" cy="609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>
              <a:defRPr/>
            </a:pPr>
            <a:r>
              <a:rPr lang="en-GB" sz="18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MODALITA’ DEL PARTO </a:t>
            </a:r>
            <a:br>
              <a:rPr lang="en-GB" sz="18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GB" sz="18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NELLE </a:t>
            </a:r>
            <a:r>
              <a:rPr lang="en-GB" sz="18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Pluripare</a:t>
            </a:r>
            <a:r>
              <a:rPr lang="en-GB" sz="18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+ TC</a:t>
            </a:r>
            <a:endParaRPr lang="en-US" sz="18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1482" name="CasellaDiTesto 11"/>
          <p:cNvSpPr txBox="1">
            <a:spLocks noChangeArrowheads="1"/>
          </p:cNvSpPr>
          <p:nvPr/>
        </p:nvSpPr>
        <p:spPr bwMode="auto">
          <a:xfrm>
            <a:off x="4800600" y="6537325"/>
            <a:ext cx="487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1200"/>
              <a:t>(*) 41 % delle pazienti con travaglio di prova esitano in TC</a:t>
            </a:r>
          </a:p>
        </p:txBody>
      </p:sp>
      <p:graphicFrame>
        <p:nvGraphicFramePr>
          <p:cNvPr id="13" name="Segnaposto contenuto 6"/>
          <p:cNvGraphicFramePr>
            <a:graphicFrameLocks noGrp="1"/>
          </p:cNvGraphicFramePr>
          <p:nvPr>
            <p:ph sz="half" idx="1"/>
          </p:nvPr>
        </p:nvGraphicFramePr>
        <p:xfrm>
          <a:off x="107950" y="981075"/>
          <a:ext cx="4392488" cy="2570952"/>
        </p:xfrm>
        <a:graphic>
          <a:graphicData uri="http://schemas.openxmlformats.org/drawingml/2006/table">
            <a:tbl>
              <a:tblPr/>
              <a:tblGrid>
                <a:gridCol w="1952217"/>
                <a:gridCol w="1138793"/>
                <a:gridCol w="1301478"/>
              </a:tblGrid>
              <a:tr h="6589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Parità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Numero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4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Nullipara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</a:tr>
              <a:tr h="3824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Pluripara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</a:tr>
              <a:tr h="3824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Pre-TC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</a:tr>
              <a:tr h="3824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Pluripara+TC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</a:tr>
              <a:tr h="3824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Totale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</a:tr>
            </a:tbl>
          </a:graphicData>
        </a:graphic>
      </p:graphicFrame>
      <p:sp>
        <p:nvSpPr>
          <p:cNvPr id="61513" name="Titolo 1"/>
          <p:cNvSpPr txBox="1">
            <a:spLocks/>
          </p:cNvSpPr>
          <p:nvPr/>
        </p:nvSpPr>
        <p:spPr bwMode="auto">
          <a:xfrm>
            <a:off x="4392613" y="1557338"/>
            <a:ext cx="5003800" cy="172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lang="it-IT" sz="4000" b="1">
                <a:solidFill>
                  <a:schemeClr val="tx2"/>
                </a:solidFill>
                <a:latin typeface="Calibri" pitchFamily="34" charset="0"/>
              </a:rPr>
              <a:t>MODALITA’ PARTO e </a:t>
            </a:r>
          </a:p>
          <a:p>
            <a:pPr algn="ctr"/>
            <a:r>
              <a:rPr lang="it-IT" sz="4000" b="1">
                <a:solidFill>
                  <a:schemeClr val="tx2"/>
                </a:solidFill>
                <a:latin typeface="Calibri" pitchFamily="34" charset="0"/>
              </a:rPr>
              <a:t>PAZIENTI PRE-TC</a:t>
            </a:r>
            <a:br>
              <a:rPr lang="it-IT" sz="4000" b="1">
                <a:solidFill>
                  <a:schemeClr val="tx2"/>
                </a:solidFill>
                <a:latin typeface="Calibri" pitchFamily="34" charset="0"/>
              </a:rPr>
            </a:br>
            <a:endParaRPr lang="it-IT" sz="2400" b="1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a 2"/>
          <p:cNvGraphicFramePr>
            <a:graphicFrameLocks noGrp="1"/>
          </p:cNvGraphicFramePr>
          <p:nvPr/>
        </p:nvGraphicFramePr>
        <p:xfrm>
          <a:off x="5453063" y="1468438"/>
          <a:ext cx="3048000" cy="153200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219200"/>
                <a:gridCol w="990600"/>
                <a:gridCol w="838200"/>
              </a:tblGrid>
              <a:tr h="372995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2EF24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N°</a:t>
                      </a:r>
                      <a:endParaRPr lang="it-IT" dirty="0"/>
                    </a:p>
                  </a:txBody>
                  <a:tcPr>
                    <a:solidFill>
                      <a:srgbClr val="2EF24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FF0000"/>
                          </a:solidFill>
                        </a:rPr>
                        <a:t>%</a:t>
                      </a:r>
                      <a:endParaRPr lang="it-IT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2EF245"/>
                    </a:solidFill>
                  </a:tcPr>
                </a:tc>
              </a:tr>
              <a:tr h="372995">
                <a:tc>
                  <a:txBody>
                    <a:bodyPr/>
                    <a:lstStyle/>
                    <a:p>
                      <a:r>
                        <a:rPr lang="it-IT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  <a:endParaRPr lang="it-IT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tint val="66000"/>
                            <a:satMod val="160000"/>
                          </a:srgbClr>
                        </a:gs>
                        <a:gs pos="50000">
                          <a:srgbClr val="66CCFF">
                            <a:tint val="44500"/>
                            <a:satMod val="160000"/>
                          </a:srgbClr>
                        </a:gs>
                        <a:gs pos="100000">
                          <a:srgbClr val="66CC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428</a:t>
                      </a:r>
                      <a:endParaRPr lang="it-IT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tint val="66000"/>
                            <a:satMod val="160000"/>
                          </a:srgbClr>
                        </a:gs>
                        <a:gs pos="50000">
                          <a:srgbClr val="66CCFF">
                            <a:tint val="44500"/>
                            <a:satMod val="160000"/>
                          </a:srgbClr>
                        </a:gs>
                        <a:gs pos="100000">
                          <a:srgbClr val="66CC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it-IT" b="0" dirty="0" smtClean="0">
                          <a:latin typeface="Times New Roman" pitchFamily="18" charset="0"/>
                          <a:cs typeface="Times New Roman" pitchFamily="18" charset="0"/>
                        </a:rPr>
                        <a:t>84.6</a:t>
                      </a:r>
                      <a:endParaRPr lang="it-IT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tint val="66000"/>
                            <a:satMod val="160000"/>
                          </a:srgbClr>
                        </a:gs>
                        <a:gs pos="50000">
                          <a:srgbClr val="66CCFF">
                            <a:tint val="44500"/>
                            <a:satMod val="160000"/>
                          </a:srgbClr>
                        </a:gs>
                        <a:gs pos="100000">
                          <a:srgbClr val="66CC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72995">
                <a:tc>
                  <a:txBody>
                    <a:bodyPr/>
                    <a:lstStyle/>
                    <a:p>
                      <a:r>
                        <a:rPr lang="it-IT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Si</a:t>
                      </a:r>
                      <a:endParaRPr lang="it-IT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tint val="66000"/>
                            <a:satMod val="160000"/>
                          </a:srgbClr>
                        </a:gs>
                        <a:gs pos="50000">
                          <a:srgbClr val="66CCFF">
                            <a:tint val="44500"/>
                            <a:satMod val="160000"/>
                          </a:srgbClr>
                        </a:gs>
                        <a:gs pos="100000">
                          <a:srgbClr val="66CC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78</a:t>
                      </a:r>
                      <a:endParaRPr lang="it-IT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tint val="66000"/>
                            <a:satMod val="160000"/>
                          </a:srgbClr>
                        </a:gs>
                        <a:gs pos="50000">
                          <a:srgbClr val="66CCFF">
                            <a:tint val="44500"/>
                            <a:satMod val="160000"/>
                          </a:srgbClr>
                        </a:gs>
                        <a:gs pos="100000">
                          <a:srgbClr val="66CC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15.4</a:t>
                      </a:r>
                      <a:endParaRPr lang="it-IT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tint val="66000"/>
                            <a:satMod val="160000"/>
                          </a:srgbClr>
                        </a:gs>
                        <a:gs pos="50000">
                          <a:srgbClr val="66CCFF">
                            <a:tint val="44500"/>
                            <a:satMod val="160000"/>
                          </a:srgbClr>
                        </a:gs>
                        <a:gs pos="100000">
                          <a:srgbClr val="66CC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413019">
                <a:tc>
                  <a:txBody>
                    <a:bodyPr/>
                    <a:lstStyle/>
                    <a:p>
                      <a:r>
                        <a:rPr lang="it-IT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Totale</a:t>
                      </a:r>
                      <a:endParaRPr lang="it-IT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tint val="66000"/>
                            <a:satMod val="160000"/>
                          </a:srgbClr>
                        </a:gs>
                        <a:gs pos="50000">
                          <a:srgbClr val="66CCFF">
                            <a:tint val="44500"/>
                            <a:satMod val="160000"/>
                          </a:srgbClr>
                        </a:gs>
                        <a:gs pos="100000">
                          <a:srgbClr val="66CC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506</a:t>
                      </a:r>
                      <a:endParaRPr lang="it-IT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tint val="66000"/>
                            <a:satMod val="160000"/>
                          </a:srgbClr>
                        </a:gs>
                        <a:gs pos="50000">
                          <a:srgbClr val="66CCFF">
                            <a:tint val="44500"/>
                            <a:satMod val="160000"/>
                          </a:srgbClr>
                        </a:gs>
                        <a:gs pos="100000">
                          <a:srgbClr val="66CC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it-IT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tint val="66000"/>
                            <a:satMod val="160000"/>
                          </a:srgbClr>
                        </a:gs>
                        <a:gs pos="50000">
                          <a:srgbClr val="66CCFF">
                            <a:tint val="44500"/>
                            <a:satMod val="160000"/>
                          </a:srgbClr>
                        </a:gs>
                        <a:gs pos="100000">
                          <a:srgbClr val="66CC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553075" y="714375"/>
            <a:ext cx="2590800" cy="609600"/>
          </a:xfrm>
          <a:prstGeom prst="rect">
            <a:avLst/>
          </a:prstGeom>
          <a:gradFill rotWithShape="0">
            <a:gsLst>
              <a:gs pos="0">
                <a:srgbClr val="99FFCC"/>
              </a:gs>
              <a:gs pos="50000">
                <a:srgbClr val="FFFFFF"/>
              </a:gs>
              <a:gs pos="100000">
                <a:srgbClr val="99FFCC"/>
              </a:gs>
            </a:gsLst>
            <a:lin ang="5400000" scaled="1"/>
          </a:gradFill>
        </p:spPr>
        <p:txBody>
          <a:bodyPr/>
          <a:lstStyle/>
          <a:p>
            <a:pPr algn="ctr">
              <a:defRPr/>
            </a:pPr>
            <a:r>
              <a:rPr lang="en-GB" sz="18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TC </a:t>
            </a:r>
            <a:r>
              <a:rPr lang="en-GB" sz="18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Programmato</a:t>
            </a:r>
            <a:r>
              <a:rPr lang="en-GB" sz="18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18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eseguito</a:t>
            </a:r>
            <a:r>
              <a:rPr lang="en-GB" sz="18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in </a:t>
            </a:r>
            <a:r>
              <a:rPr lang="en-GB" sz="18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urgenza</a:t>
            </a:r>
            <a:endParaRPr lang="en-US" sz="18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Segnaposto contenuto 6"/>
          <p:cNvGraphicFramePr>
            <a:graphicFrameLocks/>
          </p:cNvGraphicFramePr>
          <p:nvPr/>
        </p:nvGraphicFramePr>
        <p:xfrm>
          <a:off x="571500" y="762000"/>
          <a:ext cx="4114800" cy="2305050"/>
        </p:xfrm>
        <a:graphic>
          <a:graphicData uri="http://schemas.openxmlformats.org/drawingml/2006/table">
            <a:tbl>
              <a:tblPr/>
              <a:tblGrid>
                <a:gridCol w="1828800"/>
                <a:gridCol w="1066800"/>
                <a:gridCol w="1219200"/>
              </a:tblGrid>
              <a:tr h="447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nstantia" pitchFamily="18" charset="0"/>
                        </a:rPr>
                        <a:t>Codice colore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nstantia" pitchFamily="18" charset="0"/>
                        </a:rPr>
                        <a:t>Numero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nstantia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Bianco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Verde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Giallo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Rosso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Totale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123950" y="152400"/>
            <a:ext cx="2590800" cy="457200"/>
          </a:xfrm>
          <a:prstGeom prst="rect">
            <a:avLst/>
          </a:prstGeom>
          <a:gradFill rotWithShape="0">
            <a:gsLst>
              <a:gs pos="0">
                <a:srgbClr val="99FFCC"/>
              </a:gs>
              <a:gs pos="50000">
                <a:srgbClr val="FFFFFF"/>
              </a:gs>
              <a:gs pos="100000">
                <a:srgbClr val="99FFCC"/>
              </a:gs>
            </a:gsLst>
            <a:lin ang="5400000" scaled="1"/>
          </a:gradFill>
        </p:spPr>
        <p:txBody>
          <a:bodyPr/>
          <a:lstStyle/>
          <a:p>
            <a:pPr algn="ctr">
              <a:defRPr/>
            </a:pPr>
            <a:r>
              <a:rPr lang="en-GB" sz="18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Codice</a:t>
            </a:r>
            <a:r>
              <a:rPr lang="en-GB" sz="18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18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colore</a:t>
            </a:r>
            <a:r>
              <a:rPr lang="en-GB" sz="18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18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nei</a:t>
            </a:r>
            <a:r>
              <a:rPr lang="en-GB" sz="18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TC</a:t>
            </a:r>
            <a:endParaRPr lang="en-US" sz="18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Tabella 6"/>
          <p:cNvGraphicFramePr>
            <a:graphicFrameLocks noGrp="1"/>
          </p:cNvGraphicFramePr>
          <p:nvPr/>
        </p:nvGraphicFramePr>
        <p:xfrm>
          <a:off x="204788" y="4000500"/>
          <a:ext cx="3581400" cy="240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1"/>
                <a:gridCol w="914399"/>
                <a:gridCol w="838200"/>
              </a:tblGrid>
              <a:tr h="40132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N°</a:t>
                      </a:r>
                      <a:endParaRPr lang="it-IT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%</a:t>
                      </a:r>
                      <a:endParaRPr lang="it-IT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01320">
                <a:tc>
                  <a:txBody>
                    <a:bodyPr/>
                    <a:lstStyle/>
                    <a:p>
                      <a:r>
                        <a:rPr lang="it-IT" b="0" dirty="0" smtClean="0">
                          <a:latin typeface="Times New Roman" pitchFamily="18" charset="0"/>
                          <a:cs typeface="Times New Roman" pitchFamily="18" charset="0"/>
                        </a:rPr>
                        <a:t>&gt;</a:t>
                      </a:r>
                      <a:r>
                        <a:rPr lang="it-IT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60 minuti</a:t>
                      </a:r>
                      <a:endParaRPr lang="it-IT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 smtClean="0">
                          <a:latin typeface="Times New Roman" pitchFamily="18" charset="0"/>
                          <a:cs typeface="Times New Roman" pitchFamily="18" charset="0"/>
                        </a:rPr>
                        <a:t>170</a:t>
                      </a:r>
                      <a:endParaRPr lang="it-IT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 smtClean="0">
                          <a:latin typeface="Times New Roman" pitchFamily="18" charset="0"/>
                          <a:cs typeface="Times New Roman" pitchFamily="18" charset="0"/>
                        </a:rPr>
                        <a:t>34.0</a:t>
                      </a:r>
                      <a:endParaRPr lang="it-IT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01320">
                <a:tc>
                  <a:txBody>
                    <a:bodyPr/>
                    <a:lstStyle/>
                    <a:p>
                      <a:r>
                        <a:rPr lang="it-IT" b="0" dirty="0" smtClean="0">
                          <a:latin typeface="Times New Roman" pitchFamily="18" charset="0"/>
                          <a:cs typeface="Times New Roman" pitchFamily="18" charset="0"/>
                        </a:rPr>
                        <a:t>31-60</a:t>
                      </a:r>
                      <a:r>
                        <a:rPr lang="it-IT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minuti</a:t>
                      </a:r>
                      <a:endParaRPr lang="it-IT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 smtClean="0">
                          <a:latin typeface="Times New Roman" pitchFamily="18" charset="0"/>
                          <a:cs typeface="Times New Roman" pitchFamily="18" charset="0"/>
                        </a:rPr>
                        <a:t>89</a:t>
                      </a:r>
                      <a:endParaRPr lang="it-IT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 smtClean="0">
                          <a:latin typeface="Times New Roman" pitchFamily="18" charset="0"/>
                          <a:cs typeface="Times New Roman" pitchFamily="18" charset="0"/>
                        </a:rPr>
                        <a:t>17.7</a:t>
                      </a:r>
                      <a:endParaRPr lang="it-IT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01320">
                <a:tc>
                  <a:txBody>
                    <a:bodyPr/>
                    <a:lstStyle/>
                    <a:p>
                      <a:r>
                        <a:rPr lang="it-IT" b="0" dirty="0" smtClean="0">
                          <a:latin typeface="Times New Roman" pitchFamily="18" charset="0"/>
                          <a:cs typeface="Times New Roman" pitchFamily="18" charset="0"/>
                        </a:rPr>
                        <a:t>16-30</a:t>
                      </a:r>
                      <a:r>
                        <a:rPr lang="it-IT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minuti</a:t>
                      </a:r>
                      <a:endParaRPr lang="it-IT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 smtClean="0">
                          <a:latin typeface="Times New Roman" pitchFamily="18" charset="0"/>
                          <a:cs typeface="Times New Roman" pitchFamily="18" charset="0"/>
                        </a:rPr>
                        <a:t>177</a:t>
                      </a:r>
                      <a:endParaRPr lang="it-IT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 smtClean="0">
                          <a:latin typeface="Times New Roman" pitchFamily="18" charset="0"/>
                          <a:cs typeface="Times New Roman" pitchFamily="18" charset="0"/>
                        </a:rPr>
                        <a:t>35.1</a:t>
                      </a:r>
                      <a:endParaRPr lang="it-IT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013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Entro 15 minuti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it-IT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 smtClean="0">
                          <a:latin typeface="Times New Roman" pitchFamily="18" charset="0"/>
                          <a:cs typeface="Times New Roman" pitchFamily="18" charset="0"/>
                        </a:rPr>
                        <a:t>13.2</a:t>
                      </a:r>
                      <a:endParaRPr lang="it-IT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01320">
                <a:tc>
                  <a:txBody>
                    <a:bodyPr/>
                    <a:lstStyle/>
                    <a:p>
                      <a:r>
                        <a:rPr lang="it-IT" b="0" dirty="0" smtClean="0">
                          <a:latin typeface="Times New Roman" pitchFamily="18" charset="0"/>
                          <a:cs typeface="Times New Roman" pitchFamily="18" charset="0"/>
                        </a:rPr>
                        <a:t>Totale</a:t>
                      </a:r>
                      <a:endParaRPr lang="it-IT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 smtClean="0">
                          <a:latin typeface="Times New Roman" pitchFamily="18" charset="0"/>
                          <a:cs typeface="Times New Roman" pitchFamily="18" charset="0"/>
                        </a:rPr>
                        <a:t>504</a:t>
                      </a:r>
                      <a:endParaRPr lang="it-IT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it-IT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623888" y="3462338"/>
            <a:ext cx="2590800" cy="609600"/>
          </a:xfrm>
          <a:prstGeom prst="rect">
            <a:avLst/>
          </a:prstGeom>
          <a:gradFill rotWithShape="0">
            <a:gsLst>
              <a:gs pos="0">
                <a:srgbClr val="99FFCC"/>
              </a:gs>
              <a:gs pos="50000">
                <a:srgbClr val="FFFFFF"/>
              </a:gs>
              <a:gs pos="100000">
                <a:srgbClr val="99FFCC"/>
              </a:gs>
            </a:gsLst>
            <a:lin ang="5400000" scaled="1"/>
          </a:gradFill>
        </p:spPr>
        <p:txBody>
          <a:bodyPr/>
          <a:lstStyle/>
          <a:p>
            <a:pPr algn="ctr">
              <a:defRPr/>
            </a:pPr>
            <a:r>
              <a:rPr lang="en-GB" sz="18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DDI  </a:t>
            </a:r>
            <a:r>
              <a:rPr lang="en-GB" sz="18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nei</a:t>
            </a:r>
            <a:r>
              <a:rPr lang="en-GB" sz="18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TC  </a:t>
            </a:r>
            <a:r>
              <a:rPr lang="en-GB" sz="18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urgenti</a:t>
            </a:r>
            <a:endParaRPr lang="en-US" sz="18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2544" name="Grafico 8"/>
          <p:cNvGraphicFramePr>
            <a:graphicFrameLocks/>
          </p:cNvGraphicFramePr>
          <p:nvPr/>
        </p:nvGraphicFramePr>
        <p:xfrm>
          <a:off x="3835400" y="3073400"/>
          <a:ext cx="5207000" cy="360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51" r:id="rId4" imgW="5206435" imgH="3609145" progId="Excel.Chart.8">
                  <p:embed/>
                </p:oleObj>
              </mc:Choice>
              <mc:Fallback>
                <p:oleObj r:id="rId4" imgW="5206435" imgH="3609145" progId="Excel.Chart.8">
                  <p:embed/>
                  <p:pic>
                    <p:nvPicPr>
                      <p:cNvPr id="0" name="Grafico 8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5400" y="3073400"/>
                        <a:ext cx="5207000" cy="3606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 Box 50"/>
          <p:cNvSpPr txBox="1">
            <a:spLocks noChangeArrowheads="1"/>
          </p:cNvSpPr>
          <p:nvPr/>
        </p:nvSpPr>
        <p:spPr bwMode="auto">
          <a:xfrm>
            <a:off x="2209800" y="4648200"/>
            <a:ext cx="10906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/>
          </a:p>
        </p:txBody>
      </p:sp>
      <p:graphicFrame>
        <p:nvGraphicFramePr>
          <p:cNvPr id="14" name="Tabella 13"/>
          <p:cNvGraphicFramePr>
            <a:graphicFrameLocks noGrp="1"/>
          </p:cNvGraphicFramePr>
          <p:nvPr/>
        </p:nvGraphicFramePr>
        <p:xfrm>
          <a:off x="5159375" y="3324225"/>
          <a:ext cx="373380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6528"/>
                <a:gridCol w="1199072"/>
                <a:gridCol w="838200"/>
              </a:tblGrid>
              <a:tr h="318682"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Epoca</a:t>
                      </a:r>
                      <a:r>
                        <a:rPr lang="it-IT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gestazionale</a:t>
                      </a:r>
                      <a:endParaRPr lang="it-IT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numero</a:t>
                      </a:r>
                      <a:endParaRPr lang="it-IT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it-IT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</a:tr>
              <a:tr h="318682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23-24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8682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25-28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4.5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8682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29-32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10.1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8682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33-36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31.5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8682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37-40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53.9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8682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41-42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69943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Totale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89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ella 8"/>
          <p:cNvGraphicFramePr>
            <a:graphicFrameLocks noGrp="1"/>
          </p:cNvGraphicFramePr>
          <p:nvPr/>
        </p:nvGraphicFramePr>
        <p:xfrm>
          <a:off x="395288" y="3756025"/>
          <a:ext cx="4246240" cy="240905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400049"/>
                <a:gridCol w="1107714"/>
                <a:gridCol w="738477"/>
              </a:tblGrid>
              <a:tr h="471688"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Modalità Parto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err="1" smtClean="0">
                          <a:solidFill>
                            <a:schemeClr val="tx1"/>
                          </a:solidFill>
                        </a:rPr>
                        <a:t>N°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71688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Vaginale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20.2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471688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T.C. elettivo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40.1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22302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T.C. in Travaglio 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33.7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471688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Totale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89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4571" name="Picture 2" descr="http://t3.gstatic.com/images?q=tbn:ANd9GcRxYqK-H0-qAjJKu8EZDIRtVGzC1HjmOZ_a_mQTq_z-yF0DC1wmW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868363"/>
            <a:ext cx="3775075" cy="234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72" name="Titolo 1"/>
          <p:cNvSpPr txBox="1">
            <a:spLocks/>
          </p:cNvSpPr>
          <p:nvPr/>
        </p:nvSpPr>
        <p:spPr bwMode="auto">
          <a:xfrm>
            <a:off x="0" y="1196975"/>
            <a:ext cx="5003800" cy="172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lang="it-IT" sz="4000" b="1">
                <a:solidFill>
                  <a:schemeClr val="tx2"/>
                </a:solidFill>
                <a:latin typeface="Calibri" pitchFamily="34" charset="0"/>
              </a:rPr>
              <a:t>GRAVIDANZE MULTIPLE</a:t>
            </a:r>
            <a:br>
              <a:rPr lang="it-IT" sz="4000" b="1">
                <a:solidFill>
                  <a:schemeClr val="tx2"/>
                </a:solidFill>
                <a:latin typeface="Calibri" pitchFamily="34" charset="0"/>
              </a:rPr>
            </a:br>
            <a:endParaRPr lang="it-IT" sz="2400" b="1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olo 1"/>
          <p:cNvSpPr>
            <a:spLocks noGrp="1"/>
          </p:cNvSpPr>
          <p:nvPr>
            <p:ph type="title"/>
          </p:nvPr>
        </p:nvSpPr>
        <p:spPr>
          <a:xfrm>
            <a:off x="430213" y="554038"/>
            <a:ext cx="8534400" cy="714375"/>
          </a:xfrm>
        </p:spPr>
        <p:txBody>
          <a:bodyPr/>
          <a:lstStyle/>
          <a:p>
            <a:pPr algn="ctr"/>
            <a:r>
              <a:rPr lang="it-IT" sz="3600" b="1" smtClean="0">
                <a:solidFill>
                  <a:srgbClr val="000000"/>
                </a:solidFill>
              </a:rPr>
              <a:t>VERSIONE FETALE PER MANOVRE ESTERNE</a:t>
            </a:r>
          </a:p>
        </p:txBody>
      </p:sp>
      <p:graphicFrame>
        <p:nvGraphicFramePr>
          <p:cNvPr id="56470" name="Group 150"/>
          <p:cNvGraphicFramePr>
            <a:graphicFrameLocks noGrp="1"/>
          </p:cNvGraphicFramePr>
          <p:nvPr>
            <p:ph sz="half" idx="2"/>
          </p:nvPr>
        </p:nvGraphicFramePr>
        <p:xfrm>
          <a:off x="395288" y="1700213"/>
          <a:ext cx="3240360" cy="1751331"/>
        </p:xfrm>
        <a:graphic>
          <a:graphicData uri="http://schemas.openxmlformats.org/drawingml/2006/table">
            <a:tbl>
              <a:tblPr/>
              <a:tblGrid>
                <a:gridCol w="872405"/>
                <a:gridCol w="1039939"/>
                <a:gridCol w="1328016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nstantia" pitchFamily="18" charset="0"/>
                        </a:rPr>
                        <a:t>Parto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nstantia" pitchFamily="18" charset="0"/>
                        </a:rPr>
                        <a:t>V. efficace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nstantia" pitchFamily="18" charset="0"/>
                        </a:rPr>
                        <a:t>V. inefficace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PE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16 72,7%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0  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TC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6  27,3%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22 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Totale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22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6491" name="Group 171"/>
          <p:cNvGraphicFramePr>
            <a:graphicFrameLocks noGrp="1"/>
          </p:cNvGraphicFramePr>
          <p:nvPr>
            <p:ph sz="half" idx="1"/>
          </p:nvPr>
        </p:nvGraphicFramePr>
        <p:xfrm>
          <a:off x="395288" y="3789363"/>
          <a:ext cx="2428056" cy="2926080"/>
        </p:xfrm>
        <a:graphic>
          <a:graphicData uri="http://schemas.openxmlformats.org/drawingml/2006/table">
            <a:tbl>
              <a:tblPr/>
              <a:tblGrid>
                <a:gridCol w="1895338"/>
                <a:gridCol w="532718"/>
              </a:tblGrid>
              <a:tr h="3621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nstantia" pitchFamily="18" charset="0"/>
                        </a:rPr>
                        <a:t>Settimana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621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35-35+6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</a:tr>
              <a:tr h="3621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36-36+6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</a:tr>
              <a:tr h="3621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37-37+6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</a:tr>
              <a:tr h="3621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38-38+6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</a:tr>
              <a:tr h="3621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39-39+6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</a:tr>
              <a:tr h="3621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Non valutabile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</a:tr>
              <a:tr h="3621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Totale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6448" name="Group 128"/>
          <p:cNvGraphicFramePr>
            <a:graphicFrameLocks noGrp="1"/>
          </p:cNvGraphicFramePr>
          <p:nvPr/>
        </p:nvGraphicFramePr>
        <p:xfrm>
          <a:off x="3203575" y="4868863"/>
          <a:ext cx="3072178" cy="1800200"/>
        </p:xfrm>
        <a:graphic>
          <a:graphicData uri="http://schemas.openxmlformats.org/drawingml/2006/table">
            <a:tbl>
              <a:tblPr/>
              <a:tblGrid>
                <a:gridCol w="1985739"/>
                <a:gridCol w="1086439"/>
              </a:tblGrid>
              <a:tr h="450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nstantia" pitchFamily="18" charset="0"/>
                        </a:rPr>
                        <a:t>Parità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450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nullipare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</a:tr>
              <a:tr h="450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pluripare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</a:tr>
              <a:tr h="450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totale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6630" name="Object 164"/>
          <p:cNvGraphicFramePr>
            <a:graphicFrameLocks noChangeAspect="1"/>
          </p:cNvGraphicFramePr>
          <p:nvPr/>
        </p:nvGraphicFramePr>
        <p:xfrm>
          <a:off x="4089400" y="1290638"/>
          <a:ext cx="4541838" cy="319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37" r:id="rId4" imgW="4541914" imgH="3194581" progId="Excel.Chart.8">
                  <p:embed/>
                </p:oleObj>
              </mc:Choice>
              <mc:Fallback>
                <p:oleObj r:id="rId4" imgW="4541914" imgH="3194581" progId="Excel.Chart.8">
                  <p:embed/>
                  <p:pic>
                    <p:nvPicPr>
                      <p:cNvPr id="0" name="Object 1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9400" y="1290638"/>
                        <a:ext cx="4541838" cy="3198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631" name="CasellaDiTesto 2"/>
          <p:cNvSpPr txBox="1">
            <a:spLocks noChangeArrowheads="1"/>
          </p:cNvSpPr>
          <p:nvPr/>
        </p:nvSpPr>
        <p:spPr bwMode="auto">
          <a:xfrm>
            <a:off x="5148263" y="1844675"/>
            <a:ext cx="9366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4787900" y="4149725"/>
            <a:ext cx="338455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1800" dirty="0">
                <a:latin typeface="+mn-lt"/>
              </a:rPr>
              <a:t>     </a:t>
            </a:r>
            <a:r>
              <a:rPr lang="it-IT" sz="1800" dirty="0" err="1">
                <a:latin typeface="+mn-lt"/>
              </a:rPr>
              <a:t>V.Efficace</a:t>
            </a:r>
            <a:r>
              <a:rPr lang="it-IT" sz="1800" dirty="0">
                <a:latin typeface="+mn-lt"/>
              </a:rPr>
              <a:t>            </a:t>
            </a:r>
            <a:r>
              <a:rPr lang="it-IT" sz="1800" dirty="0" err="1">
                <a:latin typeface="+mn-lt"/>
              </a:rPr>
              <a:t>V.Inefficace</a:t>
            </a:r>
            <a:r>
              <a:rPr lang="it-IT" sz="1800" dirty="0">
                <a:latin typeface="+mn-lt"/>
              </a:rPr>
              <a:t>  </a:t>
            </a:r>
            <a:r>
              <a:rPr lang="it-IT" dirty="0"/>
              <a:t>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 Box 382"/>
          <p:cNvSpPr txBox="1">
            <a:spLocks noChangeArrowheads="1"/>
          </p:cNvSpPr>
          <p:nvPr/>
        </p:nvSpPr>
        <p:spPr bwMode="auto">
          <a:xfrm>
            <a:off x="6080125" y="2043113"/>
            <a:ext cx="184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/>
          </a:p>
        </p:txBody>
      </p:sp>
      <p:graphicFrame>
        <p:nvGraphicFramePr>
          <p:cNvPr id="5" name="Tabella 4"/>
          <p:cNvGraphicFramePr>
            <a:graphicFrameLocks noGrp="1"/>
          </p:cNvGraphicFramePr>
          <p:nvPr/>
        </p:nvGraphicFramePr>
        <p:xfrm>
          <a:off x="88900" y="914400"/>
          <a:ext cx="5562598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2122"/>
                <a:gridCol w="913262"/>
                <a:gridCol w="747214"/>
              </a:tblGrid>
              <a:tr h="596685"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latin typeface="+mn-lt"/>
                        </a:rPr>
                        <a:t>INDICAZIONE </a:t>
                      </a:r>
                      <a:br>
                        <a:rPr lang="en-GB" sz="1800" b="1" dirty="0" smtClean="0">
                          <a:latin typeface="+mn-lt"/>
                        </a:rPr>
                      </a:br>
                      <a:r>
                        <a:rPr lang="en-GB" sz="1800" b="1" dirty="0" smtClean="0">
                          <a:latin typeface="+mn-lt"/>
                        </a:rPr>
                        <a:t>AL PARTO INDOTTO</a:t>
                      </a:r>
                      <a:endParaRPr lang="it-IT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N°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40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GOT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15.1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0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143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19.7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0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Prodromi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prolungati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5.9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0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Oligoidramnios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127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17.5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0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NST non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rass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./LA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tinto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/MAF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ridotti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2.1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0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Patologia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fetale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4.0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0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Macrosomia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7.0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0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IUGR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3.4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0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Diabete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6.6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0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Pre-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eclampsia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4.3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0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Colestasi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2.2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0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MEF 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2.6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0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Altra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patologia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materna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9.6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0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Totale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727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8676" name="CasellaDiTesto 7"/>
          <p:cNvSpPr txBox="1">
            <a:spLocks noChangeArrowheads="1"/>
          </p:cNvSpPr>
          <p:nvPr/>
        </p:nvSpPr>
        <p:spPr bwMode="auto">
          <a:xfrm>
            <a:off x="6107113" y="4941888"/>
            <a:ext cx="2786062" cy="706437"/>
          </a:xfrm>
          <a:prstGeom prst="rect">
            <a:avLst/>
          </a:prstGeom>
          <a:solidFill>
            <a:srgbClr val="D96B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000"/>
              <a:t>727/3278 travagli:</a:t>
            </a:r>
          </a:p>
          <a:p>
            <a:pPr algn="ctr"/>
            <a:r>
              <a:rPr lang="it-IT" sz="2000"/>
              <a:t>     22,17%</a:t>
            </a:r>
          </a:p>
        </p:txBody>
      </p:sp>
      <p:sp>
        <p:nvSpPr>
          <p:cNvPr id="68677" name="Titolo 1"/>
          <p:cNvSpPr txBox="1">
            <a:spLocks/>
          </p:cNvSpPr>
          <p:nvPr/>
        </p:nvSpPr>
        <p:spPr bwMode="auto">
          <a:xfrm>
            <a:off x="144463" y="-100013"/>
            <a:ext cx="8891587" cy="8651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lang="it-IT" sz="4000" b="1">
                <a:solidFill>
                  <a:schemeClr val="tx2"/>
                </a:solidFill>
                <a:latin typeface="Calibri" pitchFamily="34" charset="0"/>
              </a:rPr>
              <a:t>INDUZIONI: INDICAZIONE e PROCEDURA</a:t>
            </a:r>
            <a:endParaRPr lang="it-IT" sz="2400" b="1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0" name="Ovale 9"/>
          <p:cNvSpPr/>
          <p:nvPr/>
        </p:nvSpPr>
        <p:spPr>
          <a:xfrm>
            <a:off x="4787900" y="2636838"/>
            <a:ext cx="936625" cy="36036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graphicFrame>
        <p:nvGraphicFramePr>
          <p:cNvPr id="11" name="Tabella 10"/>
          <p:cNvGraphicFramePr>
            <a:graphicFrameLocks noGrp="1"/>
          </p:cNvGraphicFramePr>
          <p:nvPr/>
        </p:nvGraphicFramePr>
        <p:xfrm>
          <a:off x="5795963" y="1943100"/>
          <a:ext cx="3276600" cy="23499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3158"/>
                <a:gridCol w="836578"/>
                <a:gridCol w="766864"/>
              </a:tblGrid>
              <a:tr h="391663">
                <a:tc>
                  <a:txBody>
                    <a:bodyPr/>
                    <a:lstStyle/>
                    <a:p>
                      <a:r>
                        <a:rPr lang="it-IT" dirty="0" smtClean="0"/>
                        <a:t>Procedura</a:t>
                      </a:r>
                      <a:endParaRPr lang="it-IT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N°</a:t>
                      </a:r>
                      <a:endParaRPr lang="it-IT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%</a:t>
                      </a:r>
                      <a:endParaRPr lang="it-IT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91663">
                <a:tc>
                  <a:txBody>
                    <a:bodyPr/>
                    <a:lstStyle/>
                    <a:p>
                      <a:r>
                        <a:rPr lang="it-IT" b="0" dirty="0" smtClean="0">
                          <a:latin typeface="Times New Roman" pitchFamily="18" charset="0"/>
                          <a:cs typeface="Times New Roman" pitchFamily="18" charset="0"/>
                        </a:rPr>
                        <a:t>Prostaglandine</a:t>
                      </a:r>
                      <a:endParaRPr lang="it-IT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 smtClean="0">
                          <a:latin typeface="Times New Roman" pitchFamily="18" charset="0"/>
                          <a:cs typeface="Times New Roman" pitchFamily="18" charset="0"/>
                        </a:rPr>
                        <a:t>503</a:t>
                      </a:r>
                      <a:endParaRPr lang="it-IT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 smtClean="0">
                          <a:latin typeface="Times New Roman" pitchFamily="18" charset="0"/>
                          <a:cs typeface="Times New Roman" pitchFamily="18" charset="0"/>
                        </a:rPr>
                        <a:t>69.1</a:t>
                      </a:r>
                      <a:endParaRPr lang="it-IT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1663">
                <a:tc>
                  <a:txBody>
                    <a:bodyPr/>
                    <a:lstStyle/>
                    <a:p>
                      <a:r>
                        <a:rPr lang="it-IT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Amnioressi</a:t>
                      </a:r>
                      <a:endParaRPr lang="it-IT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 smtClean="0"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it-IT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 smtClean="0">
                          <a:latin typeface="Times New Roman" pitchFamily="18" charset="0"/>
                          <a:cs typeface="Times New Roman" pitchFamily="18" charset="0"/>
                        </a:rPr>
                        <a:t>13.1</a:t>
                      </a:r>
                      <a:endParaRPr lang="it-IT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1663">
                <a:tc>
                  <a:txBody>
                    <a:bodyPr/>
                    <a:lstStyle/>
                    <a:p>
                      <a:r>
                        <a:rPr lang="it-IT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Ossitocina</a:t>
                      </a:r>
                      <a:endParaRPr lang="it-IT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 smtClean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it-IT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 smtClean="0">
                          <a:latin typeface="Times New Roman" pitchFamily="18" charset="0"/>
                          <a:cs typeface="Times New Roman" pitchFamily="18" charset="0"/>
                        </a:rPr>
                        <a:t>8.3</a:t>
                      </a:r>
                      <a:endParaRPr lang="it-IT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16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Pg+oss+ammio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it-IT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 smtClean="0">
                          <a:latin typeface="Times New Roman" pitchFamily="18" charset="0"/>
                          <a:cs typeface="Times New Roman" pitchFamily="18" charset="0"/>
                        </a:rPr>
                        <a:t>9.5</a:t>
                      </a:r>
                      <a:endParaRPr lang="it-IT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1663">
                <a:tc>
                  <a:txBody>
                    <a:bodyPr/>
                    <a:lstStyle/>
                    <a:p>
                      <a:r>
                        <a:rPr lang="it-IT" b="1" dirty="0" smtClean="0">
                          <a:latin typeface="Times New Roman" pitchFamily="18" charset="0"/>
                          <a:cs typeface="Times New Roman" pitchFamily="18" charset="0"/>
                        </a:rPr>
                        <a:t>Totale</a:t>
                      </a:r>
                      <a:endParaRPr lang="it-IT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latin typeface="Times New Roman" pitchFamily="18" charset="0"/>
                          <a:cs typeface="Times New Roman" pitchFamily="18" charset="0"/>
                        </a:rPr>
                        <a:t>727</a:t>
                      </a:r>
                      <a:endParaRPr lang="it-IT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it-IT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657" name="Grafico 4"/>
          <p:cNvGraphicFramePr>
            <a:graphicFrameLocks/>
          </p:cNvGraphicFramePr>
          <p:nvPr/>
        </p:nvGraphicFramePr>
        <p:xfrm>
          <a:off x="488950" y="714375"/>
          <a:ext cx="8310563" cy="600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4" r:id="rId4" imgW="8309568" imgH="6005080" progId="Excel.Chart.8">
                  <p:embed/>
                </p:oleObj>
              </mc:Choice>
              <mc:Fallback>
                <p:oleObj r:id="rId4" imgW="8309568" imgH="6005080" progId="Excel.Chart.8">
                  <p:embed/>
                  <p:pic>
                    <p:nvPicPr>
                      <p:cNvPr id="0" name="Grafico 4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950" y="714375"/>
                        <a:ext cx="8310563" cy="6005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658" name="Titolo 1"/>
          <p:cNvSpPr txBox="1">
            <a:spLocks/>
          </p:cNvSpPr>
          <p:nvPr/>
        </p:nvSpPr>
        <p:spPr bwMode="auto">
          <a:xfrm>
            <a:off x="287338" y="188913"/>
            <a:ext cx="8893175" cy="8636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lang="it-IT" sz="4000" b="1">
                <a:solidFill>
                  <a:schemeClr val="tx2"/>
                </a:solidFill>
                <a:latin typeface="Calibri" pitchFamily="34" charset="0"/>
              </a:rPr>
              <a:t>INDUZIONI: INDICAZIONE e PROCEDURA</a:t>
            </a:r>
            <a:endParaRPr lang="it-IT" sz="2400" b="1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048000"/>
            <a:ext cx="4419600" cy="365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066800"/>
            <a:ext cx="4267200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79388" y="1628775"/>
            <a:ext cx="4321175" cy="7207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n-GB" sz="4000" b="1" dirty="0" smtClean="0"/>
              <a:t>SALE PARTO</a:t>
            </a:r>
            <a:endParaRPr lang="en-GB" sz="2000" b="1" dirty="0" smtClean="0"/>
          </a:p>
          <a:p>
            <a:pPr algn="ctr" eaLnBrk="1" hangingPunct="1">
              <a:defRPr/>
            </a:pPr>
            <a:r>
              <a:rPr lang="en-GB" sz="2800" b="1" dirty="0" smtClean="0"/>
              <a:t> </a:t>
            </a:r>
            <a:endParaRPr lang="en-US" sz="2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814" name="Group 118"/>
          <p:cNvGraphicFramePr>
            <a:graphicFrameLocks noGrp="1"/>
          </p:cNvGraphicFramePr>
          <p:nvPr/>
        </p:nvGraphicFramePr>
        <p:xfrm>
          <a:off x="179388" y="2781300"/>
          <a:ext cx="8763000" cy="2497455"/>
        </p:xfrm>
        <a:graphic>
          <a:graphicData uri="http://schemas.openxmlformats.org/drawingml/2006/table">
            <a:tbl>
              <a:tblPr/>
              <a:tblGrid>
                <a:gridCol w="1955800"/>
                <a:gridCol w="1092200"/>
                <a:gridCol w="838200"/>
                <a:gridCol w="1524000"/>
                <a:gridCol w="609600"/>
                <a:gridCol w="1905000"/>
                <a:gridCol w="8382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Eutocico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V.E.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Parti vaginali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T.C. in travaglio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Prostaglandine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84.2</a:t>
                      </a:r>
                      <a:endParaRPr lang="it-IT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Amnioressi</a:t>
                      </a: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91.6</a:t>
                      </a:r>
                      <a:endParaRPr lang="it-IT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Ossitocina</a:t>
                      </a: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88.4</a:t>
                      </a:r>
                      <a:endParaRPr lang="it-IT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Pg+oss+ammio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76.8</a:t>
                      </a:r>
                      <a:endParaRPr lang="it-IT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84.9</a:t>
                      </a:r>
                      <a:endParaRPr lang="it-IT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2763" name="Titolo 1"/>
          <p:cNvSpPr txBox="1">
            <a:spLocks/>
          </p:cNvSpPr>
          <p:nvPr/>
        </p:nvSpPr>
        <p:spPr bwMode="auto">
          <a:xfrm>
            <a:off x="287338" y="1125538"/>
            <a:ext cx="8532812" cy="8636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lang="it-IT" sz="4000" b="1">
                <a:solidFill>
                  <a:schemeClr val="tx2"/>
                </a:solidFill>
                <a:latin typeface="Calibri" pitchFamily="34" charset="0"/>
              </a:rPr>
              <a:t>MODALITA’ INDUZIONE e PARTO</a:t>
            </a:r>
            <a:endParaRPr lang="it-IT" sz="2400" b="1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/>
          <p:cNvGraphicFramePr>
            <a:graphicFrameLocks noGrp="1"/>
          </p:cNvGraphicFramePr>
          <p:nvPr/>
        </p:nvGraphicFramePr>
        <p:xfrm>
          <a:off x="1835150" y="1951038"/>
          <a:ext cx="5368279" cy="4358833"/>
        </p:xfrm>
        <a:graphic>
          <a:graphicData uri="http://schemas.openxmlformats.org/drawingml/2006/table">
            <a:tbl>
              <a:tblPr/>
              <a:tblGrid>
                <a:gridCol w="3432179"/>
                <a:gridCol w="968050"/>
                <a:gridCol w="968050"/>
              </a:tblGrid>
              <a:tr h="39566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nstantia" pitchFamily="18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nstantia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8759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CTG 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Sospetto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Patologico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4022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Fallita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induzione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46461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Patologia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ipertensiva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5162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Distocia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meccanica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5162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Distocia dinamica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5162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Malformazioni fetali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5162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Altre malattie materne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022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</a:tbl>
          </a:graphicData>
        </a:graphic>
      </p:graphicFrame>
      <p:sp>
        <p:nvSpPr>
          <p:cNvPr id="73771" name="Titolo 1"/>
          <p:cNvSpPr txBox="1">
            <a:spLocks/>
          </p:cNvSpPr>
          <p:nvPr/>
        </p:nvSpPr>
        <p:spPr bwMode="auto">
          <a:xfrm>
            <a:off x="287338" y="765175"/>
            <a:ext cx="8532812" cy="8636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lang="it-IT" sz="4000" b="1">
                <a:solidFill>
                  <a:schemeClr val="tx2"/>
                </a:solidFill>
                <a:latin typeface="Calibri" pitchFamily="34" charset="0"/>
              </a:rPr>
              <a:t>INDUZIONI: INDICAZIONI al TC </a:t>
            </a:r>
            <a:endParaRPr lang="it-IT" sz="2400" b="1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 Box 437"/>
          <p:cNvSpPr txBox="1">
            <a:spLocks noChangeArrowheads="1"/>
          </p:cNvSpPr>
          <p:nvPr/>
        </p:nvSpPr>
        <p:spPr bwMode="auto">
          <a:xfrm>
            <a:off x="6308725" y="3643313"/>
            <a:ext cx="184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/>
          </a:p>
        </p:txBody>
      </p:sp>
      <p:graphicFrame>
        <p:nvGraphicFramePr>
          <p:cNvPr id="7" name="Tabella 6"/>
          <p:cNvGraphicFramePr>
            <a:graphicFrameLocks noGrp="1"/>
          </p:cNvGraphicFramePr>
          <p:nvPr/>
        </p:nvGraphicFramePr>
        <p:xfrm>
          <a:off x="4648200" y="838200"/>
          <a:ext cx="4267201" cy="5767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8989"/>
                <a:gridCol w="644106"/>
                <a:gridCol w="644106"/>
              </a:tblGrid>
              <a:tr h="3606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MINACCIA DI PARTO PREMATURO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299</a:t>
                      </a: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7.8</a:t>
                      </a: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606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ETA’ MATERNA &lt; 20 e ≥ 41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2.1</a:t>
                      </a:r>
                    </a:p>
                  </a:txBody>
                  <a:tcPr horzOverflow="overflow"/>
                </a:tc>
              </a:tr>
              <a:tr h="3606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GRAVIDANZA PLURIMA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</a:t>
                      </a:r>
                    </a:p>
                  </a:txBody>
                  <a:tcPr horzOverflow="overflow"/>
                </a:tc>
              </a:tr>
              <a:tr h="3606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PRE_ECLAMPSIA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1.6</a:t>
                      </a:r>
                    </a:p>
                  </a:txBody>
                  <a:tcPr horzOverflow="overflow"/>
                </a:tc>
              </a:tr>
              <a:tr h="3606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PATOLOGIA PLACENTARE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</a:t>
                      </a:r>
                    </a:p>
                  </a:txBody>
                  <a:tcPr horzOverflow="overflow"/>
                </a:tc>
              </a:tr>
              <a:tr h="3606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DIABETE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2.7</a:t>
                      </a:r>
                    </a:p>
                  </a:txBody>
                  <a:tcPr horzOverflow="overflow"/>
                </a:tc>
              </a:tr>
              <a:tr h="3606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GRAVIDANZA PROTRATTA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 ≥41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488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12.7</a:t>
                      </a:r>
                    </a:p>
                  </a:txBody>
                  <a:tcPr horzOverflow="overflow"/>
                </a:tc>
              </a:tr>
              <a:tr h="3606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EPATOPATIA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0.2</a:t>
                      </a:r>
                    </a:p>
                  </a:txBody>
                  <a:tcPr horzOverflow="overflow"/>
                </a:tc>
              </a:tr>
              <a:tr h="3606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HIV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0.3</a:t>
                      </a:r>
                    </a:p>
                  </a:txBody>
                  <a:tcPr horzOverflow="overflow"/>
                </a:tc>
              </a:tr>
              <a:tr h="3606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EPILESSIA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0.5</a:t>
                      </a:r>
                    </a:p>
                  </a:txBody>
                  <a:tcPr horzOverflow="overflow"/>
                </a:tc>
              </a:tr>
              <a:tr h="3606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PATOLOGIA IPERTENSIVA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</a:t>
                      </a:r>
                    </a:p>
                  </a:txBody>
                  <a:tcPr horzOverflow="overflow"/>
                </a:tc>
              </a:tr>
              <a:tr h="3606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CARDIOPATIA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0.4</a:t>
                      </a:r>
                    </a:p>
                  </a:txBody>
                  <a:tcPr horzOverflow="overflow"/>
                </a:tc>
              </a:tr>
              <a:tr h="3606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ALTRO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5.2</a:t>
                      </a:r>
                    </a:p>
                  </a:txBody>
                  <a:tcPr horzOverflow="overflow"/>
                </a:tc>
              </a:tr>
              <a:tr h="3606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2375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61.9</a:t>
                      </a:r>
                    </a:p>
                  </a:txBody>
                  <a:tcPr horzOverflow="overflow"/>
                </a:tc>
              </a:tr>
              <a:tr h="3606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TOTALE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3836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  <p:graphicFrame>
        <p:nvGraphicFramePr>
          <p:cNvPr id="10" name="Tabella 9"/>
          <p:cNvGraphicFramePr>
            <a:graphicFrameLocks noGrp="1"/>
          </p:cNvGraphicFramePr>
          <p:nvPr/>
        </p:nvGraphicFramePr>
        <p:xfrm>
          <a:off x="228600" y="838200"/>
          <a:ext cx="4267201" cy="5767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8989"/>
                <a:gridCol w="644106"/>
                <a:gridCol w="644106"/>
              </a:tblGrid>
              <a:tr h="3606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MINACCIA DI PARTO PREMATURO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288</a:t>
                      </a: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7.3</a:t>
                      </a: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606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ETA’ MATERNA &lt; 20 e ≥ 40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213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5.4</a:t>
                      </a:r>
                    </a:p>
                  </a:txBody>
                  <a:tcPr horzOverflow="overflow"/>
                </a:tc>
              </a:tr>
              <a:tr h="3606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GRAVIDANZA PLURIMA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</a:t>
                      </a:r>
                    </a:p>
                  </a:txBody>
                  <a:tcPr horzOverflow="overflow"/>
                </a:tc>
              </a:tr>
              <a:tr h="3606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PRE_ECLAMPSIA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1.4</a:t>
                      </a:r>
                    </a:p>
                  </a:txBody>
                  <a:tcPr horzOverflow="overflow"/>
                </a:tc>
              </a:tr>
              <a:tr h="3606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PATOLOGIA PLACENTARE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1.4</a:t>
                      </a:r>
                    </a:p>
                  </a:txBody>
                  <a:tcPr horzOverflow="overflow"/>
                </a:tc>
              </a:tr>
              <a:tr h="3606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DIABETE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2.4</a:t>
                      </a:r>
                    </a:p>
                  </a:txBody>
                  <a:tcPr horzOverflow="overflow"/>
                </a:tc>
              </a:tr>
              <a:tr h="3606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GRAVIDANZA PROTRATTA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 ≥41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593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15.0</a:t>
                      </a:r>
                    </a:p>
                  </a:txBody>
                  <a:tcPr horzOverflow="overflow"/>
                </a:tc>
              </a:tr>
              <a:tr h="3606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EPATOPATIA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0.2</a:t>
                      </a:r>
                    </a:p>
                  </a:txBody>
                  <a:tcPr horzOverflow="overflow"/>
                </a:tc>
              </a:tr>
              <a:tr h="3606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HIV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0.4</a:t>
                      </a:r>
                    </a:p>
                  </a:txBody>
                  <a:tcPr horzOverflow="overflow"/>
                </a:tc>
              </a:tr>
              <a:tr h="3606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EPILESSIA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0.7</a:t>
                      </a:r>
                    </a:p>
                  </a:txBody>
                  <a:tcPr horzOverflow="overflow"/>
                </a:tc>
              </a:tr>
              <a:tr h="3606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PATOLOGIA IPERTENSIVA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1.4</a:t>
                      </a:r>
                    </a:p>
                  </a:txBody>
                  <a:tcPr horzOverflow="overflow"/>
                </a:tc>
              </a:tr>
              <a:tr h="3606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CARDIOPATIA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0.2</a:t>
                      </a:r>
                    </a:p>
                  </a:txBody>
                  <a:tcPr horzOverflow="overflow"/>
                </a:tc>
              </a:tr>
              <a:tr h="3606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ALTRO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5.4</a:t>
                      </a:r>
                    </a:p>
                  </a:txBody>
                  <a:tcPr horzOverflow="overflow"/>
                </a:tc>
              </a:tr>
              <a:tr h="3606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2234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56.5</a:t>
                      </a:r>
                    </a:p>
                  </a:txBody>
                  <a:tcPr horzOverflow="overflow"/>
                </a:tc>
              </a:tr>
              <a:tr h="3606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TOTALE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3947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11" name="Rettangolo 10"/>
          <p:cNvSpPr/>
          <p:nvPr/>
        </p:nvSpPr>
        <p:spPr>
          <a:xfrm>
            <a:off x="6781800" y="44450"/>
            <a:ext cx="2111375" cy="708025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latin typeface="+mj-lt"/>
              </a:rPr>
              <a:t>2012</a:t>
            </a:r>
          </a:p>
        </p:txBody>
      </p:sp>
      <p:sp>
        <p:nvSpPr>
          <p:cNvPr id="75911" name="Titolo 1"/>
          <p:cNvSpPr txBox="1">
            <a:spLocks/>
          </p:cNvSpPr>
          <p:nvPr/>
        </p:nvSpPr>
        <p:spPr bwMode="auto">
          <a:xfrm>
            <a:off x="2555875" y="260350"/>
            <a:ext cx="4103688" cy="431800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lang="it-IT" sz="2000" b="1">
                <a:solidFill>
                  <a:schemeClr val="tx2"/>
                </a:solidFill>
                <a:latin typeface="Calibri" pitchFamily="34" charset="0"/>
              </a:rPr>
              <a:t>GRAVIDANZA e FATTORI DI RISCHIO 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323850" y="44450"/>
            <a:ext cx="2109788" cy="708025"/>
          </a:xfrm>
          <a:prstGeom prst="rect">
            <a:avLst/>
          </a:prstGeom>
          <a:noFill/>
          <a:ln w="38100">
            <a:solidFill>
              <a:srgbClr val="D96B77"/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latin typeface="+mj-lt"/>
              </a:rPr>
              <a:t>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ella 10"/>
          <p:cNvGraphicFramePr>
            <a:graphicFrameLocks noGrp="1"/>
          </p:cNvGraphicFramePr>
          <p:nvPr/>
        </p:nvGraphicFramePr>
        <p:xfrm>
          <a:off x="5845175" y="838200"/>
          <a:ext cx="3048000" cy="26822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490133"/>
                <a:gridCol w="812800"/>
                <a:gridCol w="745067"/>
              </a:tblGrid>
              <a:tr h="301757">
                <a:tc>
                  <a:txBody>
                    <a:bodyPr/>
                    <a:lstStyle/>
                    <a:p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kumimoji="0" lang="it-IT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it-IT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301757">
                <a:tc>
                  <a:txBody>
                    <a:bodyPr/>
                    <a:lstStyle/>
                    <a:p>
                      <a:r>
                        <a:rPr lang="it-IT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Ninforrafia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4.9</a:t>
                      </a:r>
                    </a:p>
                  </a:txBody>
                  <a:tcPr horzOverflow="overflow"/>
                </a:tc>
              </a:tr>
              <a:tr h="301757"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Lacerazione 1/2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43.8</a:t>
                      </a:r>
                    </a:p>
                  </a:txBody>
                  <a:tcPr horzOverflow="overflow"/>
                </a:tc>
              </a:tr>
              <a:tr h="301757"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Lacerazione 3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0.5</a:t>
                      </a:r>
                    </a:p>
                  </a:txBody>
                  <a:tcPr horzOverflow="overflow"/>
                </a:tc>
              </a:tr>
              <a:tr h="301757"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Paramediana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27.1</a:t>
                      </a:r>
                    </a:p>
                  </a:txBody>
                  <a:tcPr horzOverflow="overflow"/>
                </a:tc>
              </a:tr>
              <a:tr h="326097"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Mediana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</a:t>
                      </a:r>
                    </a:p>
                  </a:txBody>
                  <a:tcPr horzOverflow="overflow"/>
                </a:tc>
              </a:tr>
              <a:tr h="301757"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Perineo integro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647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22.5</a:t>
                      </a:r>
                    </a:p>
                  </a:txBody>
                  <a:tcPr horzOverflow="overflow"/>
                </a:tc>
              </a:tr>
              <a:tr h="301757"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Totale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2878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  <p:graphicFrame>
        <p:nvGraphicFramePr>
          <p:cNvPr id="10" name="Tabella 9"/>
          <p:cNvGraphicFramePr>
            <a:graphicFrameLocks noGrp="1"/>
          </p:cNvGraphicFramePr>
          <p:nvPr/>
        </p:nvGraphicFramePr>
        <p:xfrm>
          <a:off x="152400" y="860425"/>
          <a:ext cx="3276600" cy="2712881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638300"/>
                <a:gridCol w="783535"/>
                <a:gridCol w="854765"/>
              </a:tblGrid>
              <a:tr h="300604">
                <a:tc>
                  <a:txBody>
                    <a:bodyPr/>
                    <a:lstStyle/>
                    <a:p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kumimoji="0" lang="it-IT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it-IT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300604">
                <a:tc>
                  <a:txBody>
                    <a:bodyPr/>
                    <a:lstStyle/>
                    <a:p>
                      <a:r>
                        <a:rPr lang="it-IT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Ninforrafia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164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5.4</a:t>
                      </a:r>
                    </a:p>
                  </a:txBody>
                  <a:tcPr horzOverflow="overflow"/>
                </a:tc>
              </a:tr>
              <a:tr h="300604"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Lacerazione 1/2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1196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39.5</a:t>
                      </a:r>
                    </a:p>
                  </a:txBody>
                  <a:tcPr horzOverflow="overflow"/>
                </a:tc>
              </a:tr>
              <a:tr h="300604"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Lacerazione 3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0.5</a:t>
                      </a:r>
                    </a:p>
                  </a:txBody>
                  <a:tcPr horzOverflow="overflow"/>
                </a:tc>
              </a:tr>
              <a:tr h="300604"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Paramediana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30.7</a:t>
                      </a:r>
                    </a:p>
                  </a:txBody>
                  <a:tcPr horzOverflow="overflow"/>
                </a:tc>
              </a:tr>
              <a:tr h="365921"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Mediana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1.3</a:t>
                      </a:r>
                    </a:p>
                  </a:txBody>
                  <a:tcPr horzOverflow="overflow"/>
                </a:tc>
              </a:tr>
              <a:tr h="300604"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Perineo integro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685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22.6</a:t>
                      </a:r>
                    </a:p>
                  </a:txBody>
                  <a:tcPr horzOverflow="overflow"/>
                </a:tc>
              </a:tr>
              <a:tr h="300604"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Totale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3030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  <p:graphicFrame>
        <p:nvGraphicFramePr>
          <p:cNvPr id="7" name="Tabella 6"/>
          <p:cNvGraphicFramePr>
            <a:graphicFrameLocks noGrp="1"/>
          </p:cNvGraphicFramePr>
          <p:nvPr/>
        </p:nvGraphicFramePr>
        <p:xfrm>
          <a:off x="250825" y="3987800"/>
          <a:ext cx="3124200" cy="26822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602153"/>
                <a:gridCol w="680916"/>
                <a:gridCol w="841131"/>
              </a:tblGrid>
              <a:tr h="295275">
                <a:tc>
                  <a:txBody>
                    <a:bodyPr/>
                    <a:lstStyle/>
                    <a:p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95275">
                <a:tc>
                  <a:txBody>
                    <a:bodyPr/>
                    <a:lstStyle/>
                    <a:p>
                      <a:r>
                        <a:rPr lang="it-IT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Fowler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2117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69.9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95275"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Ginecologica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561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18.5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95275">
                <a:tc>
                  <a:txBody>
                    <a:bodyPr/>
                    <a:lstStyle/>
                    <a:p>
                      <a:r>
                        <a:rPr lang="it-IT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Sims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129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4.2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95275"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Carponi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2.0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95275"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Verticale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78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2.6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95275"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Sedia Olandese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2.8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95275"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Totale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3030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ella 8"/>
          <p:cNvGraphicFramePr>
            <a:graphicFrameLocks noGrp="1"/>
          </p:cNvGraphicFramePr>
          <p:nvPr/>
        </p:nvGraphicFramePr>
        <p:xfrm>
          <a:off x="5764213" y="3962400"/>
          <a:ext cx="3200400" cy="26822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641230"/>
                <a:gridCol w="697524"/>
                <a:gridCol w="861646"/>
              </a:tblGrid>
              <a:tr h="276225">
                <a:tc>
                  <a:txBody>
                    <a:bodyPr/>
                    <a:lstStyle/>
                    <a:p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6225">
                <a:tc>
                  <a:txBody>
                    <a:bodyPr/>
                    <a:lstStyle/>
                    <a:p>
                      <a:r>
                        <a:rPr lang="it-IT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Fowler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2082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73.9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6225"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Ginecologica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449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15.9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6225">
                <a:tc>
                  <a:txBody>
                    <a:bodyPr/>
                    <a:lstStyle/>
                    <a:p>
                      <a:r>
                        <a:rPr lang="it-IT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Sims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115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4.1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6225"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Carponi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2.6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6225"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Verticale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2.6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6225"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Sedia Olandese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0.8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6225"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Totale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2816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7937" name="Titolo 1"/>
          <p:cNvSpPr txBox="1">
            <a:spLocks/>
          </p:cNvSpPr>
          <p:nvPr/>
        </p:nvSpPr>
        <p:spPr bwMode="auto">
          <a:xfrm>
            <a:off x="3348038" y="1773238"/>
            <a:ext cx="2663825" cy="7191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lang="it-IT" sz="2800" b="1">
                <a:solidFill>
                  <a:schemeClr val="tx2"/>
                </a:solidFill>
                <a:latin typeface="Calibri" pitchFamily="34" charset="0"/>
              </a:rPr>
              <a:t>EPISIOTOMIA</a:t>
            </a:r>
          </a:p>
        </p:txBody>
      </p:sp>
      <p:sp>
        <p:nvSpPr>
          <p:cNvPr id="77938" name="Titolo 1"/>
          <p:cNvSpPr txBox="1">
            <a:spLocks/>
          </p:cNvSpPr>
          <p:nvPr/>
        </p:nvSpPr>
        <p:spPr bwMode="auto">
          <a:xfrm>
            <a:off x="3203575" y="4365625"/>
            <a:ext cx="2663825" cy="13668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lang="it-IT" sz="2800" b="1">
                <a:solidFill>
                  <a:schemeClr val="tx2"/>
                </a:solidFill>
                <a:latin typeface="Calibri" pitchFamily="34" charset="0"/>
              </a:rPr>
              <a:t>POSIZIONE MATERNA AL PARTO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6372225" y="44450"/>
            <a:ext cx="2111375" cy="708025"/>
          </a:xfrm>
          <a:prstGeom prst="rect">
            <a:avLst/>
          </a:prstGeom>
          <a:noFill/>
          <a:ln w="38100">
            <a:solidFill>
              <a:srgbClr val="B48E29"/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latin typeface="+mj-lt"/>
              </a:rPr>
              <a:t>2012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755650" y="44450"/>
            <a:ext cx="2111375" cy="708025"/>
          </a:xfrm>
          <a:prstGeom prst="rect">
            <a:avLst/>
          </a:prstGeom>
          <a:noFill/>
          <a:ln w="38100">
            <a:solidFill>
              <a:srgbClr val="B48E29"/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latin typeface="+mj-lt"/>
              </a:rPr>
              <a:t>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873" name="Grafico 7"/>
          <p:cNvGraphicFramePr>
            <a:graphicFrameLocks/>
          </p:cNvGraphicFramePr>
          <p:nvPr/>
        </p:nvGraphicFramePr>
        <p:xfrm>
          <a:off x="101600" y="1092200"/>
          <a:ext cx="4140200" cy="581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87" r:id="rId3" imgW="4139543" imgH="5816088" progId="Excel.Chart.8">
                  <p:embed/>
                </p:oleObj>
              </mc:Choice>
              <mc:Fallback>
                <p:oleObj r:id="rId3" imgW="4139543" imgH="5816088" progId="Excel.Chart.8">
                  <p:embed/>
                  <p:pic>
                    <p:nvPicPr>
                      <p:cNvPr id="0" name="Grafico 7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00" y="1092200"/>
                        <a:ext cx="4140200" cy="5816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74" name="Grafico 8"/>
          <p:cNvGraphicFramePr>
            <a:graphicFrameLocks/>
          </p:cNvGraphicFramePr>
          <p:nvPr/>
        </p:nvGraphicFramePr>
        <p:xfrm>
          <a:off x="4140200" y="1092200"/>
          <a:ext cx="4826000" cy="581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88" r:id="rId5" imgW="4828450" imgH="5816088" progId="Excel.Chart.8">
                  <p:embed/>
                </p:oleObj>
              </mc:Choice>
              <mc:Fallback>
                <p:oleObj r:id="rId5" imgW="4828450" imgH="5816088" progId="Excel.Chart.8">
                  <p:embed/>
                  <p:pic>
                    <p:nvPicPr>
                      <p:cNvPr id="0" name="Grafico 8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200" y="1092200"/>
                        <a:ext cx="4826000" cy="5816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875" name="Titolo 1"/>
          <p:cNvSpPr txBox="1">
            <a:spLocks/>
          </p:cNvSpPr>
          <p:nvPr/>
        </p:nvSpPr>
        <p:spPr bwMode="auto">
          <a:xfrm>
            <a:off x="1187450" y="333375"/>
            <a:ext cx="2663825" cy="7191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lang="it-IT" sz="2800" b="1">
                <a:solidFill>
                  <a:schemeClr val="tx2"/>
                </a:solidFill>
                <a:latin typeface="Calibri" pitchFamily="34" charset="0"/>
              </a:rPr>
              <a:t>EPISIOTOMIA</a:t>
            </a:r>
          </a:p>
        </p:txBody>
      </p:sp>
      <p:sp>
        <p:nvSpPr>
          <p:cNvPr id="79876" name="Titolo 1"/>
          <p:cNvSpPr txBox="1">
            <a:spLocks/>
          </p:cNvSpPr>
          <p:nvPr/>
        </p:nvSpPr>
        <p:spPr bwMode="auto">
          <a:xfrm>
            <a:off x="4716463" y="404813"/>
            <a:ext cx="3959225" cy="10795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lang="it-IT" sz="2800" b="1">
                <a:solidFill>
                  <a:schemeClr val="tx2"/>
                </a:solidFill>
                <a:latin typeface="Calibri" pitchFamily="34" charset="0"/>
              </a:rPr>
              <a:t>POSIZIONE MATERNA AL PARTO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la 7"/>
          <p:cNvGraphicFramePr>
            <a:graphicFrameLocks noGrp="1"/>
          </p:cNvGraphicFramePr>
          <p:nvPr/>
        </p:nvGraphicFramePr>
        <p:xfrm>
          <a:off x="179388" y="2406650"/>
          <a:ext cx="8820471" cy="3333489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470079"/>
                <a:gridCol w="735039"/>
                <a:gridCol w="1470079"/>
                <a:gridCol w="774772"/>
                <a:gridCol w="1430346"/>
                <a:gridCol w="874101"/>
                <a:gridCol w="1271418"/>
                <a:gridCol w="794637"/>
              </a:tblGrid>
              <a:tr h="626492">
                <a:tc>
                  <a:txBody>
                    <a:bodyPr/>
                    <a:lstStyle/>
                    <a:p>
                      <a:r>
                        <a:rPr lang="it-IT" sz="18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Postura</a:t>
                      </a:r>
                      <a:r>
                        <a:rPr lang="it-IT" sz="18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r>
                        <a:rPr lang="it-IT" sz="18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al parto</a:t>
                      </a:r>
                      <a:endParaRPr lang="it-IT" sz="1800" dirty="0" smtClean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it-IT" sz="18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Episiotomia</a:t>
                      </a:r>
                    </a:p>
                    <a:p>
                      <a:pPr algn="ctr"/>
                      <a:endParaRPr lang="it-IT" sz="1800" dirty="0" smtClean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Lacerazioni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Perineo integro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</a:tr>
              <a:tr h="340546">
                <a:tc>
                  <a:txBody>
                    <a:bodyPr/>
                    <a:lstStyle/>
                    <a:p>
                      <a:r>
                        <a:rPr lang="it-IT" sz="1600" dirty="0" err="1" smtClean="0"/>
                        <a:t>Sims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115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14.8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60.0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25.2</a:t>
                      </a:r>
                    </a:p>
                  </a:txBody>
                  <a:tcPr/>
                </a:tc>
              </a:tr>
              <a:tr h="340546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Carponi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0.0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65.8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34.2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0546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Verticale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18.9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43.3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37.8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88216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Sedia Olandese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4.4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82.6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13.0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02463">
                <a:tc>
                  <a:txBody>
                    <a:bodyPr/>
                    <a:lstStyle/>
                    <a:p>
                      <a:r>
                        <a:rPr lang="it-IT" sz="1600" dirty="0" err="1" smtClean="0"/>
                        <a:t>Fowler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2082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554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26.6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1057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50.8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471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22.6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0546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Ginecologica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449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53.2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32.1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14.7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0546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Totale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2816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825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29.3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1369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48.6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622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22.1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0965" name="Titolo 1"/>
          <p:cNvSpPr txBox="1">
            <a:spLocks/>
          </p:cNvSpPr>
          <p:nvPr/>
        </p:nvSpPr>
        <p:spPr bwMode="auto">
          <a:xfrm>
            <a:off x="287338" y="765175"/>
            <a:ext cx="8532812" cy="8636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lang="it-IT" sz="4000" b="1">
                <a:solidFill>
                  <a:schemeClr val="tx2"/>
                </a:solidFill>
                <a:latin typeface="Calibri" pitchFamily="34" charset="0"/>
              </a:rPr>
              <a:t>POSTURA AL PARTO ed EPISIOTOMIA </a:t>
            </a:r>
            <a:endParaRPr lang="it-IT" sz="2400" b="1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Segnaposto contenuto 5"/>
          <p:cNvGraphicFramePr>
            <a:graphicFrameLocks noGrp="1"/>
          </p:cNvGraphicFramePr>
          <p:nvPr>
            <p:ph sz="half" idx="2"/>
          </p:nvPr>
        </p:nvGraphicFramePr>
        <p:xfrm>
          <a:off x="1243013" y="2592388"/>
          <a:ext cx="6686568" cy="34290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83040"/>
                <a:gridCol w="2203528"/>
              </a:tblGrid>
              <a:tr h="685803">
                <a:tc>
                  <a:txBody>
                    <a:bodyPr/>
                    <a:lstStyle/>
                    <a:p>
                      <a:r>
                        <a:rPr lang="it-IT" dirty="0" smtClean="0"/>
                        <a:t>Tipo</a:t>
                      </a:r>
                      <a:r>
                        <a:rPr lang="it-IT" baseline="0" dirty="0" smtClean="0"/>
                        <a:t> di manovra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numero</a:t>
                      </a:r>
                      <a:endParaRPr lang="it-IT" dirty="0"/>
                    </a:p>
                  </a:txBody>
                  <a:tcPr/>
                </a:tc>
              </a:tr>
              <a:tr h="685803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MC Roberts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85803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MC Roberts + Rubin1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85803">
                <a:tc>
                  <a:txBody>
                    <a:bodyPr/>
                    <a:lstStyle/>
                    <a:p>
                      <a:r>
                        <a:rPr lang="it-IT" dirty="0" err="1" smtClean="0">
                          <a:latin typeface="Times New Roman" pitchFamily="18" charset="0"/>
                          <a:cs typeface="Times New Roman" pitchFamily="18" charset="0"/>
                        </a:rPr>
                        <a:t>Jacquemier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85803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Totale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1941" name="Titolo 1"/>
          <p:cNvSpPr txBox="1">
            <a:spLocks/>
          </p:cNvSpPr>
          <p:nvPr/>
        </p:nvSpPr>
        <p:spPr bwMode="auto">
          <a:xfrm>
            <a:off x="323850" y="1052513"/>
            <a:ext cx="8532813" cy="863600"/>
          </a:xfrm>
          <a:prstGeom prst="rect">
            <a:avLst/>
          </a:prstGeom>
          <a:solidFill>
            <a:srgbClr val="E97B08"/>
          </a:solidFill>
          <a:ln w="38100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lang="it-IT" sz="4000" b="1">
                <a:solidFill>
                  <a:schemeClr val="tx2"/>
                </a:solidFill>
                <a:latin typeface="Calibri" pitchFamily="34" charset="0"/>
              </a:rPr>
              <a:t>DISTOCIA DI SPALLA: MANOVRE </a:t>
            </a:r>
            <a:endParaRPr lang="it-IT" sz="2400" b="1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/>
          <p:cNvGraphicFramePr>
            <a:graphicFrameLocks noGrp="1"/>
          </p:cNvGraphicFramePr>
          <p:nvPr/>
        </p:nvGraphicFramePr>
        <p:xfrm>
          <a:off x="533400" y="3444875"/>
          <a:ext cx="3609972" cy="250509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640896"/>
                <a:gridCol w="1066583"/>
                <a:gridCol w="902493"/>
              </a:tblGrid>
              <a:tr h="501018">
                <a:tc>
                  <a:txBody>
                    <a:bodyPr/>
                    <a:lstStyle/>
                    <a:p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01018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spontaneo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2931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74.3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501018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manuale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2.5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501018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assistito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917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23.2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501018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totale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3947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ella 5"/>
          <p:cNvGraphicFramePr>
            <a:graphicFrameLocks noGrp="1"/>
          </p:cNvGraphicFramePr>
          <p:nvPr/>
        </p:nvGraphicFramePr>
        <p:xfrm>
          <a:off x="4932363" y="3448050"/>
          <a:ext cx="3830960" cy="250090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741345"/>
                <a:gridCol w="1131875"/>
                <a:gridCol w="957740"/>
              </a:tblGrid>
              <a:tr h="500180">
                <a:tc>
                  <a:txBody>
                    <a:bodyPr/>
                    <a:lstStyle/>
                    <a:p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0018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spontaneo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2831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73.8</a:t>
                      </a:r>
                    </a:p>
                  </a:txBody>
                  <a:tcPr horzOverflow="overflow"/>
                </a:tc>
              </a:tr>
              <a:tr h="50018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manuale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2.5</a:t>
                      </a:r>
                    </a:p>
                  </a:txBody>
                  <a:tcPr horzOverflow="overflow"/>
                </a:tc>
              </a:tr>
              <a:tr h="50018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assistito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909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23.7</a:t>
                      </a:r>
                    </a:p>
                  </a:txBody>
                  <a:tcPr horzOverflow="overflow"/>
                </a:tc>
              </a:tr>
              <a:tr h="50018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totale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3836</a:t>
                      </a:r>
                      <a:endParaRPr lang="it-IT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it-IT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2983" name="Picture 4" descr="http://t1.gstatic.com/images?q=tbn:ANd9GcTv4io-Pc9BCmszjMivbFxu3el6oxubnf8M0V02F4XTJzt4wk5bUA"/>
          <p:cNvPicPr>
            <a:picLocks noChangeAspect="1" noChangeArrowheads="1"/>
          </p:cNvPicPr>
          <p:nvPr/>
        </p:nvPicPr>
        <p:blipFill>
          <a:blip r:embed="rId3"/>
          <a:srcRect b="7143"/>
          <a:stretch>
            <a:fillRect/>
          </a:stretch>
        </p:blipFill>
        <p:spPr bwMode="auto">
          <a:xfrm>
            <a:off x="6172200" y="0"/>
            <a:ext cx="2971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84" name="Titolo 1"/>
          <p:cNvSpPr txBox="1">
            <a:spLocks/>
          </p:cNvSpPr>
          <p:nvPr/>
        </p:nvSpPr>
        <p:spPr bwMode="auto">
          <a:xfrm>
            <a:off x="684213" y="981075"/>
            <a:ext cx="4967287" cy="1295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rIns="0" bIns="0" anchor="b"/>
          <a:lstStyle/>
          <a:p>
            <a:pPr algn="ctr">
              <a:lnSpc>
                <a:spcPct val="70000"/>
              </a:lnSpc>
            </a:pPr>
            <a:r>
              <a:rPr lang="it-IT" sz="4000" b="1">
                <a:solidFill>
                  <a:schemeClr val="tx2"/>
                </a:solidFill>
                <a:latin typeface="Calibri" pitchFamily="34" charset="0"/>
              </a:rPr>
              <a:t>SECONDAMENTO</a:t>
            </a:r>
          </a:p>
          <a:p>
            <a:pPr algn="ctr">
              <a:lnSpc>
                <a:spcPct val="70000"/>
              </a:lnSpc>
            </a:pPr>
            <a:r>
              <a:rPr lang="it-IT" sz="4000" b="1">
                <a:solidFill>
                  <a:schemeClr val="tx2"/>
                </a:solidFill>
                <a:latin typeface="Calibri" pitchFamily="34" charset="0"/>
              </a:rPr>
              <a:t> </a:t>
            </a:r>
            <a:endParaRPr lang="it-IT" sz="2400" b="1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5989638" y="2649538"/>
            <a:ext cx="2111375" cy="708025"/>
          </a:xfrm>
          <a:prstGeom prst="rect">
            <a:avLst/>
          </a:prstGeom>
          <a:noFill/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latin typeface="+mj-lt"/>
              </a:rPr>
              <a:t>2012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1331913" y="2636838"/>
            <a:ext cx="2097087" cy="708025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latin typeface="+mj-lt"/>
              </a:rPr>
              <a:t>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951" name="Group 87"/>
          <p:cNvGraphicFramePr>
            <a:graphicFrameLocks noGrp="1"/>
          </p:cNvGraphicFramePr>
          <p:nvPr/>
        </p:nvGraphicFramePr>
        <p:xfrm>
          <a:off x="5162550" y="2016125"/>
          <a:ext cx="3657600" cy="4149090"/>
        </p:xfrm>
        <a:graphic>
          <a:graphicData uri="http://schemas.openxmlformats.org/drawingml/2006/table">
            <a:tbl>
              <a:tblPr/>
              <a:tblGrid>
                <a:gridCol w="2743200"/>
                <a:gridCol w="9144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N°</a:t>
                      </a: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DIPNI con emorragia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a.p.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DDE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Emorragia</a:t>
                      </a:r>
                      <a:r>
                        <a:rPr lang="it-IT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p.p.</a:t>
                      </a:r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 risolta</a:t>
                      </a:r>
                      <a:r>
                        <a:rPr lang="it-IT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con</a:t>
                      </a:r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 tamponamento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Embolizzazione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D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Demolitore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Distocia spalla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(manovre int.  N°4)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DDE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Prolasso funicolo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Decelerazione prolungata/Codice Rosso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Totale /  3836 parti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DDE"/>
                    </a:solidFill>
                  </a:tcPr>
                </a:tc>
              </a:tr>
            </a:tbl>
          </a:graphicData>
        </a:graphic>
      </p:graphicFrame>
      <p:sp>
        <p:nvSpPr>
          <p:cNvPr id="69678" name="Text Box 79"/>
          <p:cNvSpPr txBox="1">
            <a:spLocks noChangeArrowheads="1"/>
          </p:cNvSpPr>
          <p:nvPr/>
        </p:nvSpPr>
        <p:spPr bwMode="auto">
          <a:xfrm>
            <a:off x="5637213" y="1125538"/>
            <a:ext cx="2895600" cy="584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it-IT" sz="3200" dirty="0">
                <a:latin typeface="+mj-lt"/>
              </a:rPr>
              <a:t>Emergenze</a:t>
            </a:r>
          </a:p>
        </p:txBody>
      </p:sp>
      <p:graphicFrame>
        <p:nvGraphicFramePr>
          <p:cNvPr id="8" name="Segnaposto contenuto 8"/>
          <p:cNvGraphicFramePr>
            <a:graphicFrameLocks noGrp="1"/>
          </p:cNvGraphicFramePr>
          <p:nvPr>
            <p:ph sz="half" idx="1"/>
          </p:nvPr>
        </p:nvGraphicFramePr>
        <p:xfrm>
          <a:off x="381000" y="1905000"/>
          <a:ext cx="3810000" cy="2122806"/>
        </p:xfrm>
        <a:graphic>
          <a:graphicData uri="http://schemas.openxmlformats.org/drawingml/2006/table">
            <a:tbl>
              <a:tblPr/>
              <a:tblGrid>
                <a:gridCol w="2362200"/>
                <a:gridCol w="685800"/>
                <a:gridCol w="7620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D0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D0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D0D9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Atonia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EF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Ritenzione materiale 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amniocoriale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 (RCU)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Ematoma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Totale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EF1"/>
                    </a:solidFill>
                  </a:tcPr>
                </a:tc>
              </a:tr>
            </a:tbl>
          </a:graphicData>
        </a:graphic>
      </p:graphicFrame>
      <p:sp>
        <p:nvSpPr>
          <p:cNvPr id="69705" name="CasellaDiTesto 12"/>
          <p:cNvSpPr txBox="1">
            <a:spLocks noChangeArrowheads="1"/>
          </p:cNvSpPr>
          <p:nvPr/>
        </p:nvSpPr>
        <p:spPr bwMode="auto">
          <a:xfrm>
            <a:off x="107950" y="1125538"/>
            <a:ext cx="4767263" cy="5842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3200" dirty="0">
                <a:latin typeface="+mj-lt"/>
              </a:rPr>
              <a:t>Complicanze post-</a:t>
            </a:r>
            <a:r>
              <a:rPr lang="it-IT" sz="3200" dirty="0" err="1">
                <a:latin typeface="+mj-lt"/>
              </a:rPr>
              <a:t>partum</a:t>
            </a:r>
            <a:endParaRPr lang="it-IT" sz="3200" dirty="0">
              <a:latin typeface="+mj-lt"/>
            </a:endParaRPr>
          </a:p>
        </p:txBody>
      </p:sp>
      <p:graphicFrame>
        <p:nvGraphicFramePr>
          <p:cNvPr id="10" name="Tabella 9"/>
          <p:cNvGraphicFramePr>
            <a:graphicFrameLocks noGrp="1"/>
          </p:cNvGraphicFramePr>
          <p:nvPr/>
        </p:nvGraphicFramePr>
        <p:xfrm>
          <a:off x="474663" y="5181600"/>
          <a:ext cx="3810000" cy="1482726"/>
        </p:xfrm>
        <a:graphic>
          <a:graphicData uri="http://schemas.openxmlformats.org/drawingml/2006/table">
            <a:tbl>
              <a:tblPr/>
              <a:tblGrid>
                <a:gridCol w="1270000"/>
                <a:gridCol w="1270000"/>
                <a:gridCol w="12700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D0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Numero</a:t>
                      </a:r>
                      <a:endParaRPr lang="it-IT" dirty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D0D9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D0D9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EF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8080"/>
                        </a:gs>
                        <a:gs pos="50000">
                          <a:srgbClr val="FFB3B3"/>
                        </a:gs>
                        <a:gs pos="100000">
                          <a:srgbClr val="FFDADA"/>
                        </a:gs>
                      </a:gsLst>
                      <a:lin ang="108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8080"/>
                        </a:gs>
                        <a:gs pos="50000">
                          <a:srgbClr val="FFB3B3"/>
                        </a:gs>
                        <a:gs pos="100000">
                          <a:srgbClr val="FFDADA"/>
                        </a:gs>
                      </a:gsLst>
                      <a:lin ang="108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8080"/>
                        </a:gs>
                        <a:gs pos="50000">
                          <a:srgbClr val="FFB3B3"/>
                        </a:gs>
                        <a:gs pos="100000">
                          <a:srgbClr val="FFDADA"/>
                        </a:gs>
                      </a:gsLst>
                      <a:lin ang="10800000" scaled="1"/>
                    </a:gra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EF1"/>
                    </a:solidFill>
                  </a:tcPr>
                </a:tc>
              </a:tr>
            </a:tbl>
          </a:graphicData>
        </a:graphic>
      </p:graphicFrame>
      <p:sp>
        <p:nvSpPr>
          <p:cNvPr id="85075" name="Titolo 1"/>
          <p:cNvSpPr txBox="1">
            <a:spLocks/>
          </p:cNvSpPr>
          <p:nvPr/>
        </p:nvSpPr>
        <p:spPr bwMode="auto">
          <a:xfrm>
            <a:off x="755650" y="188913"/>
            <a:ext cx="7704138" cy="10795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>
              <a:lnSpc>
                <a:spcPct val="70000"/>
              </a:lnSpc>
            </a:pPr>
            <a:r>
              <a:rPr lang="it-IT" sz="4000" b="1">
                <a:solidFill>
                  <a:schemeClr val="tx2"/>
                </a:solidFill>
                <a:latin typeface="Calibri" pitchFamily="34" charset="0"/>
              </a:rPr>
              <a:t>EMERGENZE IN SALA PARTO</a:t>
            </a:r>
          </a:p>
          <a:p>
            <a:pPr algn="ctr">
              <a:lnSpc>
                <a:spcPct val="70000"/>
              </a:lnSpc>
            </a:pPr>
            <a:r>
              <a:rPr lang="it-IT" sz="4000" b="1">
                <a:solidFill>
                  <a:schemeClr val="tx2"/>
                </a:solidFill>
                <a:latin typeface="Calibri" pitchFamily="34" charset="0"/>
              </a:rPr>
              <a:t> </a:t>
            </a:r>
            <a:endParaRPr lang="it-IT" sz="2400" b="1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2" name="CasellaDiTesto 12"/>
          <p:cNvSpPr txBox="1">
            <a:spLocks noChangeArrowheads="1"/>
          </p:cNvSpPr>
          <p:nvPr/>
        </p:nvSpPr>
        <p:spPr bwMode="auto">
          <a:xfrm>
            <a:off x="900113" y="4284663"/>
            <a:ext cx="3024187" cy="5842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3200" dirty="0">
                <a:latin typeface="+mj-lt"/>
              </a:rPr>
              <a:t>Emotrasfusione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Segnaposto contenuto 6"/>
          <p:cNvGraphicFramePr>
            <a:graphicFrameLocks noGrp="1"/>
          </p:cNvGraphicFramePr>
          <p:nvPr>
            <p:ph sz="half" idx="1"/>
          </p:nvPr>
        </p:nvGraphicFramePr>
        <p:xfrm>
          <a:off x="250825" y="2816225"/>
          <a:ext cx="3200400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0000"/>
                <a:gridCol w="1092200"/>
                <a:gridCol w="838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ore</a:t>
                      </a:r>
                      <a:endParaRPr lang="it-IT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N°</a:t>
                      </a:r>
                      <a:endParaRPr lang="it-IT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it-IT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it-IT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2678</a:t>
                      </a:r>
                      <a:endParaRPr lang="it-IT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69.7</a:t>
                      </a:r>
                      <a:endParaRPr lang="it-IT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3-6</a:t>
                      </a:r>
                      <a:endParaRPr lang="it-IT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1123</a:t>
                      </a:r>
                      <a:endParaRPr lang="it-IT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29.3</a:t>
                      </a:r>
                      <a:endParaRPr lang="it-IT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7-12</a:t>
                      </a:r>
                      <a:endParaRPr lang="it-IT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it-IT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0.4</a:t>
                      </a:r>
                      <a:endParaRPr lang="it-IT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13-24</a:t>
                      </a:r>
                      <a:endParaRPr lang="it-IT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it-IT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0.3</a:t>
                      </a:r>
                      <a:endParaRPr lang="it-IT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&gt;24</a:t>
                      </a:r>
                      <a:endParaRPr lang="it-IT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it-IT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0.3</a:t>
                      </a:r>
                      <a:endParaRPr lang="it-IT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totale</a:t>
                      </a:r>
                      <a:endParaRPr lang="it-IT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3836</a:t>
                      </a:r>
                      <a:endParaRPr lang="it-IT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it-IT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7075" name="Grafico 5"/>
          <p:cNvGraphicFramePr>
            <a:graphicFrameLocks/>
          </p:cNvGraphicFramePr>
          <p:nvPr/>
        </p:nvGraphicFramePr>
        <p:xfrm>
          <a:off x="3729038" y="2082800"/>
          <a:ext cx="5286375" cy="398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82" r:id="rId3" imgW="5285690" imgH="3987130" progId="Excel.Chart.8">
                  <p:embed/>
                </p:oleObj>
              </mc:Choice>
              <mc:Fallback>
                <p:oleObj r:id="rId3" imgW="5285690" imgH="3987130" progId="Excel.Chart.8">
                  <p:embed/>
                  <p:pic>
                    <p:nvPicPr>
                      <p:cNvPr id="0" name="Grafico 5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9038" y="2082800"/>
                        <a:ext cx="5286375" cy="398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076" name="Titolo 1"/>
          <p:cNvSpPr txBox="1">
            <a:spLocks/>
          </p:cNvSpPr>
          <p:nvPr/>
        </p:nvSpPr>
        <p:spPr bwMode="auto">
          <a:xfrm>
            <a:off x="755650" y="836613"/>
            <a:ext cx="7704138" cy="1079500"/>
          </a:xfrm>
          <a:prstGeom prst="rect">
            <a:avLst/>
          </a:prstGeom>
          <a:solidFill>
            <a:srgbClr val="E97B08"/>
          </a:solidFill>
          <a:ln w="38100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>
              <a:lnSpc>
                <a:spcPct val="70000"/>
              </a:lnSpc>
            </a:pPr>
            <a:r>
              <a:rPr lang="it-IT" sz="4000" b="1">
                <a:solidFill>
                  <a:schemeClr val="tx2"/>
                </a:solidFill>
                <a:latin typeface="Calibri" pitchFamily="34" charset="0"/>
              </a:rPr>
              <a:t>PUERPERA IN OSSERVAZIONE</a:t>
            </a:r>
          </a:p>
          <a:p>
            <a:pPr algn="ctr">
              <a:lnSpc>
                <a:spcPct val="70000"/>
              </a:lnSpc>
            </a:pPr>
            <a:r>
              <a:rPr lang="it-IT" sz="4000" b="1">
                <a:solidFill>
                  <a:schemeClr val="tx2"/>
                </a:solidFill>
                <a:latin typeface="Calibri" pitchFamily="34" charset="0"/>
              </a:rPr>
              <a:t> </a:t>
            </a:r>
            <a:endParaRPr lang="it-IT" sz="2400" b="1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8" name="Ovale 7"/>
          <p:cNvSpPr/>
          <p:nvPr/>
        </p:nvSpPr>
        <p:spPr>
          <a:xfrm>
            <a:off x="2411413" y="3573463"/>
            <a:ext cx="936625" cy="1655762"/>
          </a:xfrm>
          <a:prstGeom prst="ellipse">
            <a:avLst/>
          </a:prstGeom>
          <a:noFill/>
          <a:ln>
            <a:solidFill>
              <a:srgbClr val="A642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olo 1"/>
          <p:cNvSpPr>
            <a:spLocks noGrp="1"/>
          </p:cNvSpPr>
          <p:nvPr>
            <p:ph type="title"/>
          </p:nvPr>
        </p:nvSpPr>
        <p:spPr>
          <a:xfrm>
            <a:off x="2057400" y="381000"/>
            <a:ext cx="4876800" cy="838200"/>
          </a:xfrm>
          <a:solidFill>
            <a:srgbClr val="002060"/>
          </a:solidFill>
        </p:spPr>
        <p:txBody>
          <a:bodyPr/>
          <a:lstStyle/>
          <a:p>
            <a:pPr algn="ctr" eaLnBrk="1" hangingPunct="1"/>
            <a:r>
              <a:rPr lang="it-IT" sz="2800" b="1" smtClean="0">
                <a:solidFill>
                  <a:srgbClr val="FFCC00"/>
                </a:solidFill>
                <a:cs typeface="Times New Roman" pitchFamily="18" charset="0"/>
              </a:rPr>
              <a:t>NUMERO PARTI</a:t>
            </a:r>
            <a:br>
              <a:rPr lang="it-IT" sz="2800" b="1" smtClean="0">
                <a:solidFill>
                  <a:srgbClr val="FFCC00"/>
                </a:solidFill>
                <a:cs typeface="Times New Roman" pitchFamily="18" charset="0"/>
              </a:rPr>
            </a:br>
            <a:r>
              <a:rPr lang="it-IT" sz="2800" b="1" smtClean="0">
                <a:solidFill>
                  <a:srgbClr val="FFCC00"/>
                </a:solidFill>
                <a:cs typeface="Times New Roman" pitchFamily="18" charset="0"/>
              </a:rPr>
              <a:t> 2000-2012</a:t>
            </a:r>
          </a:p>
        </p:txBody>
      </p:sp>
      <p:graphicFrame>
        <p:nvGraphicFramePr>
          <p:cNvPr id="1069" name="Group 45"/>
          <p:cNvGraphicFramePr>
            <a:graphicFrameLocks noGrp="1"/>
          </p:cNvGraphicFramePr>
          <p:nvPr>
            <p:ph idx="1"/>
          </p:nvPr>
        </p:nvGraphicFramePr>
        <p:xfrm>
          <a:off x="1447800" y="1371600"/>
          <a:ext cx="6034896" cy="5413910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2011632"/>
                <a:gridCol w="2026968"/>
                <a:gridCol w="1996296"/>
              </a:tblGrid>
              <a:tr h="3545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+mj-lt"/>
                        </a:rPr>
                        <a:t>ANNO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>
                    <a:gradFill>
                      <a:gsLst>
                        <a:gs pos="0">
                          <a:srgbClr val="002060"/>
                        </a:gs>
                        <a:gs pos="100000">
                          <a:srgbClr val="0070C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+mj-lt"/>
                        </a:rPr>
                        <a:t>NUMERO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>
                    <a:gradFill>
                      <a:gsLst>
                        <a:gs pos="0">
                          <a:srgbClr val="002060"/>
                        </a:gs>
                        <a:gs pos="100000">
                          <a:srgbClr val="0070C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+mj-lt"/>
                        </a:rPr>
                        <a:t>%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>
                    <a:gradFill>
                      <a:gsLst>
                        <a:gs pos="0">
                          <a:srgbClr val="002060"/>
                        </a:gs>
                        <a:gs pos="100000">
                          <a:srgbClr val="0070C0"/>
                        </a:gs>
                      </a:gsLst>
                      <a:lin ang="5400000" scaled="0"/>
                    </a:gradFill>
                  </a:tcPr>
                </a:tc>
              </a:tr>
              <a:tr h="3726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2000</a:t>
                      </a: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9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3860</a:t>
                      </a:r>
                      <a:endParaRPr kumimoji="0" lang="it-IT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+6.01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3545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2001</a:t>
                      </a: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9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3816</a:t>
                      </a:r>
                      <a:endParaRPr kumimoji="0" lang="it-IT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-1.14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3545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2002</a:t>
                      </a: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9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3886</a:t>
                      </a:r>
                      <a:endParaRPr kumimoji="0" lang="it-IT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+1.83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3545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2003</a:t>
                      </a: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9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4009</a:t>
                      </a:r>
                      <a:endParaRPr kumimoji="0" lang="it-IT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+3.17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3545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2004</a:t>
                      </a:r>
                      <a:endParaRPr kumimoji="0" lang="it-IT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9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4031</a:t>
                      </a:r>
                      <a:endParaRPr kumimoji="0" lang="it-IT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+0.55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399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2005</a:t>
                      </a: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9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4064</a:t>
                      </a:r>
                      <a:endParaRPr kumimoji="0" lang="it-IT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+0.82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3545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2006</a:t>
                      </a: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9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4263</a:t>
                      </a:r>
                      <a:endParaRPr kumimoji="0" lang="it-IT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+4.90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3545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2007</a:t>
                      </a: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9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4190</a:t>
                      </a:r>
                      <a:endParaRPr kumimoji="0" lang="it-IT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-1.71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3545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2008</a:t>
                      </a: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9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4223</a:t>
                      </a:r>
                      <a:endParaRPr kumimoji="0" lang="it-IT" sz="1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+0.79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3545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2009</a:t>
                      </a: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9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4315</a:t>
                      </a:r>
                      <a:endParaRPr kumimoji="0" lang="it-IT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+2.18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3545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 2010 </a:t>
                      </a: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9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4006</a:t>
                      </a:r>
                      <a:endParaRPr kumimoji="0" lang="it-IT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-7.16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3545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  2011</a:t>
                      </a: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9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3947</a:t>
                      </a:r>
                      <a:endParaRPr kumimoji="0" lang="it-IT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-1.47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4363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+mj-lt"/>
                        </a:rPr>
                        <a:t>2012</a:t>
                      </a:r>
                      <a:endParaRPr kumimoji="0" lang="it-IT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>
                    <a:gradFill>
                      <a:gsLst>
                        <a:gs pos="0">
                          <a:srgbClr val="002060"/>
                        </a:gs>
                        <a:gs pos="100000">
                          <a:srgbClr val="0070C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+mj-lt"/>
                        </a:rPr>
                        <a:t>3836</a:t>
                      </a:r>
                      <a:endParaRPr kumimoji="0" lang="it-IT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>
                    <a:gradFill>
                      <a:gsLst>
                        <a:gs pos="0">
                          <a:srgbClr val="002060"/>
                        </a:gs>
                        <a:gs pos="100000">
                          <a:srgbClr val="0070C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+mj-lt"/>
                        </a:rPr>
                        <a:t>-2.81</a:t>
                      </a:r>
                      <a:endParaRPr kumimoji="0" lang="it-IT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>
                    <a:gradFill>
                      <a:gsLst>
                        <a:gs pos="0">
                          <a:srgbClr val="002060"/>
                        </a:gs>
                        <a:gs pos="100000">
                          <a:srgbClr val="0070C0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442" name="Group 58"/>
          <p:cNvGraphicFramePr>
            <a:graphicFrameLocks noGrp="1"/>
          </p:cNvGraphicFramePr>
          <p:nvPr>
            <p:ph sz="half" idx="1"/>
          </p:nvPr>
        </p:nvGraphicFramePr>
        <p:xfrm>
          <a:off x="152400" y="1497013"/>
          <a:ext cx="2209800" cy="5245100"/>
        </p:xfrm>
        <a:graphic>
          <a:graphicData uri="http://schemas.openxmlformats.org/drawingml/2006/table">
            <a:tbl>
              <a:tblPr/>
              <a:tblGrid>
                <a:gridCol w="685800"/>
                <a:gridCol w="762000"/>
                <a:gridCol w="762000"/>
              </a:tblGrid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CCA6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nstantia" pitchFamily="18" charset="0"/>
                        </a:rPr>
                        <a:t>N</a:t>
                      </a: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CCA6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nstantia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CCA62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C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C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CD3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6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6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6EA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C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C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CD3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6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6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6EA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C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C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CD3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6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6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6EA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C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C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CD3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6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6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6EA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C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C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CD3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6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6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6EA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C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C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CD3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C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C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CD3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3C9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C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CD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8127" name="Grafico 3"/>
          <p:cNvGraphicFramePr>
            <a:graphicFrameLocks/>
          </p:cNvGraphicFramePr>
          <p:nvPr/>
        </p:nvGraphicFramePr>
        <p:xfrm>
          <a:off x="2311400" y="1092200"/>
          <a:ext cx="6883400" cy="581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34" r:id="rId4" imgW="6882981" imgH="5816088" progId="Excel.Chart.8">
                  <p:embed/>
                </p:oleObj>
              </mc:Choice>
              <mc:Fallback>
                <p:oleObj r:id="rId4" imgW="6882981" imgH="5816088" progId="Excel.Chart.8">
                  <p:embed/>
                  <p:pic>
                    <p:nvPicPr>
                      <p:cNvPr id="0" name="Grafico 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1400" y="1092200"/>
                        <a:ext cx="6883400" cy="5816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128" name="Titolo 1"/>
          <p:cNvSpPr txBox="1">
            <a:spLocks/>
          </p:cNvSpPr>
          <p:nvPr/>
        </p:nvSpPr>
        <p:spPr bwMode="auto">
          <a:xfrm>
            <a:off x="539750" y="115888"/>
            <a:ext cx="7848600" cy="1152525"/>
          </a:xfrm>
          <a:prstGeom prst="rect">
            <a:avLst/>
          </a:prstGeom>
          <a:solidFill>
            <a:srgbClr val="83C934"/>
          </a:solidFill>
          <a:ln w="38100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>
              <a:lnSpc>
                <a:spcPct val="70000"/>
              </a:lnSpc>
            </a:pPr>
            <a:r>
              <a:rPr lang="it-IT" sz="4000" b="1">
                <a:solidFill>
                  <a:schemeClr val="tx2"/>
                </a:solidFill>
                <a:latin typeface="Calibri" pitchFamily="34" charset="0"/>
              </a:rPr>
              <a:t>PARTOANALGESIA</a:t>
            </a:r>
          </a:p>
          <a:p>
            <a:pPr algn="ctr">
              <a:lnSpc>
                <a:spcPct val="50000"/>
              </a:lnSpc>
            </a:pPr>
            <a:endParaRPr lang="it-IT" sz="3200" b="1">
              <a:solidFill>
                <a:schemeClr val="tx2"/>
              </a:solidFill>
              <a:latin typeface="Calibri" pitchFamily="34" charset="0"/>
            </a:endParaRPr>
          </a:p>
          <a:p>
            <a:pPr algn="ctr">
              <a:lnSpc>
                <a:spcPct val="70000"/>
              </a:lnSpc>
            </a:pPr>
            <a:r>
              <a:rPr lang="it-IT" sz="3600" b="1">
                <a:solidFill>
                  <a:schemeClr val="tx2"/>
                </a:solidFill>
                <a:latin typeface="Calibri" pitchFamily="34" charset="0"/>
              </a:rPr>
              <a:t> 2000-2012</a:t>
            </a:r>
          </a:p>
        </p:txBody>
      </p:sp>
      <p:sp>
        <p:nvSpPr>
          <p:cNvPr id="7" name="Ovale 6"/>
          <p:cNvSpPr/>
          <p:nvPr/>
        </p:nvSpPr>
        <p:spPr>
          <a:xfrm>
            <a:off x="1476375" y="6308725"/>
            <a:ext cx="935038" cy="504825"/>
          </a:xfrm>
          <a:prstGeom prst="ellipse">
            <a:avLst/>
          </a:prstGeom>
          <a:noFill/>
          <a:ln>
            <a:solidFill>
              <a:srgbClr val="83C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/>
          <p:cNvGraphicFramePr>
            <a:graphicFrameLocks noGrp="1"/>
          </p:cNvGraphicFramePr>
          <p:nvPr/>
        </p:nvGraphicFramePr>
        <p:xfrm>
          <a:off x="179388" y="4365625"/>
          <a:ext cx="3672408" cy="2137206"/>
        </p:xfrm>
        <a:graphic>
          <a:graphicData uri="http://schemas.openxmlformats.org/drawingml/2006/table">
            <a:tbl>
              <a:tblPr/>
              <a:tblGrid>
                <a:gridCol w="1224136"/>
                <a:gridCol w="1224136"/>
                <a:gridCol w="1224136"/>
              </a:tblGrid>
              <a:tr h="3750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Tipo parto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34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Eutocico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D0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D0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87.1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D0D9">
                        <a:alpha val="20000"/>
                      </a:srgbClr>
                    </a:solidFill>
                  </a:tcPr>
                </a:tc>
              </a:tr>
              <a:tr h="3750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V.O.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3.4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34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T.C.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D0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D0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9.5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D0D9">
                        <a:alpha val="20000"/>
                      </a:srgbClr>
                    </a:solidFill>
                  </a:tcPr>
                </a:tc>
              </a:tr>
              <a:tr h="3750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7948" name="Group 60"/>
          <p:cNvGraphicFramePr>
            <a:graphicFrameLocks noGrp="1"/>
          </p:cNvGraphicFramePr>
          <p:nvPr/>
        </p:nvGraphicFramePr>
        <p:xfrm>
          <a:off x="539750" y="1700213"/>
          <a:ext cx="3384376" cy="1872208"/>
        </p:xfrm>
        <a:graphic>
          <a:graphicData uri="http://schemas.openxmlformats.org/drawingml/2006/table">
            <a:tbl>
              <a:tblPr/>
              <a:tblGrid>
                <a:gridCol w="1269141"/>
                <a:gridCol w="930703"/>
                <a:gridCol w="1184532"/>
              </a:tblGrid>
              <a:tr h="4680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Analgesia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C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C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C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C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C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C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0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C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5C24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C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5C24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38,6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C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5C249">
                        <a:alpha val="20000"/>
                      </a:srgbClr>
                    </a:solidFill>
                  </a:tcPr>
                </a:tc>
              </a:tr>
              <a:tr h="4680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61,4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0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5C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5C24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3278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5C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5C24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5C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5C249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ella 8"/>
          <p:cNvGraphicFramePr>
            <a:graphicFrameLocks noGrp="1"/>
          </p:cNvGraphicFramePr>
          <p:nvPr/>
        </p:nvGraphicFramePr>
        <p:xfrm>
          <a:off x="5029200" y="1700213"/>
          <a:ext cx="3261731" cy="18542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449658"/>
                <a:gridCol w="966439"/>
                <a:gridCol w="845634"/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Parità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Nullipara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856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67.6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Pluripara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374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29.5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Pre-tc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2.9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Totale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1267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0167" name="Text Box 62"/>
          <p:cNvSpPr txBox="1">
            <a:spLocks noChangeArrowheads="1"/>
          </p:cNvSpPr>
          <p:nvPr/>
        </p:nvSpPr>
        <p:spPr bwMode="auto">
          <a:xfrm>
            <a:off x="4724400" y="5622925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>
                <a:solidFill>
                  <a:schemeClr val="bg1"/>
                </a:solidFill>
              </a:rPr>
              <a:t>**  parti vaginali nullipare</a:t>
            </a:r>
          </a:p>
        </p:txBody>
      </p:sp>
      <p:sp>
        <p:nvSpPr>
          <p:cNvPr id="90168" name="Text Box 63"/>
          <p:cNvSpPr txBox="1">
            <a:spLocks noChangeArrowheads="1"/>
          </p:cNvSpPr>
          <p:nvPr/>
        </p:nvSpPr>
        <p:spPr bwMode="auto">
          <a:xfrm>
            <a:off x="6156325" y="5181600"/>
            <a:ext cx="184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/>
              <a:t>*</a:t>
            </a:r>
          </a:p>
        </p:txBody>
      </p:sp>
      <p:sp>
        <p:nvSpPr>
          <p:cNvPr id="90169" name="Text Box 64"/>
          <p:cNvSpPr txBox="1">
            <a:spLocks noChangeArrowheads="1"/>
          </p:cNvSpPr>
          <p:nvPr/>
        </p:nvSpPr>
        <p:spPr bwMode="auto">
          <a:xfrm>
            <a:off x="6019800" y="5181600"/>
            <a:ext cx="381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>
                <a:solidFill>
                  <a:schemeClr val="bg1"/>
                </a:solidFill>
              </a:rPr>
              <a:t>**</a:t>
            </a:r>
          </a:p>
        </p:txBody>
      </p:sp>
      <p:pic>
        <p:nvPicPr>
          <p:cNvPr id="90170" name="Picture 1"/>
          <p:cNvPicPr>
            <a:picLocks noChangeAspect="1" noChangeArrowheads="1"/>
          </p:cNvPicPr>
          <p:nvPr/>
        </p:nvPicPr>
        <p:blipFill>
          <a:blip r:embed="rId3"/>
          <a:srcRect l="7031" t="19203" r="43164" b="60625"/>
          <a:stretch>
            <a:fillRect/>
          </a:stretch>
        </p:blipFill>
        <p:spPr bwMode="auto">
          <a:xfrm>
            <a:off x="4143375" y="4071938"/>
            <a:ext cx="4714875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vale 14"/>
          <p:cNvSpPr/>
          <p:nvPr/>
        </p:nvSpPr>
        <p:spPr>
          <a:xfrm>
            <a:off x="6786563" y="4286250"/>
            <a:ext cx="1500187" cy="2857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0172" name="Titolo 1"/>
          <p:cNvSpPr txBox="1">
            <a:spLocks/>
          </p:cNvSpPr>
          <p:nvPr/>
        </p:nvSpPr>
        <p:spPr bwMode="auto">
          <a:xfrm>
            <a:off x="539750" y="260350"/>
            <a:ext cx="7848600" cy="1152525"/>
          </a:xfrm>
          <a:prstGeom prst="rect">
            <a:avLst/>
          </a:prstGeom>
          <a:solidFill>
            <a:srgbClr val="83C934"/>
          </a:solidFill>
          <a:ln w="38100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>
              <a:lnSpc>
                <a:spcPct val="70000"/>
              </a:lnSpc>
            </a:pPr>
            <a:r>
              <a:rPr lang="it-IT" sz="4000" b="1">
                <a:solidFill>
                  <a:schemeClr val="tx2"/>
                </a:solidFill>
                <a:latin typeface="Calibri" pitchFamily="34" charset="0"/>
              </a:rPr>
              <a:t>PARTOANALGESIA :</a:t>
            </a:r>
          </a:p>
          <a:p>
            <a:pPr algn="ctr">
              <a:lnSpc>
                <a:spcPct val="50000"/>
              </a:lnSpc>
            </a:pPr>
            <a:endParaRPr lang="it-IT" sz="3200" b="1">
              <a:solidFill>
                <a:schemeClr val="tx2"/>
              </a:solidFill>
              <a:latin typeface="Calibri" pitchFamily="34" charset="0"/>
            </a:endParaRPr>
          </a:p>
          <a:p>
            <a:pPr algn="ctr">
              <a:lnSpc>
                <a:spcPct val="70000"/>
              </a:lnSpc>
            </a:pPr>
            <a:r>
              <a:rPr lang="it-IT" sz="3600" b="1">
                <a:solidFill>
                  <a:schemeClr val="tx2"/>
                </a:solidFill>
                <a:latin typeface="Calibri" pitchFamily="34" charset="0"/>
              </a:rPr>
              <a:t> TIPO PARTO e PARITA’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a 5"/>
          <p:cNvGraphicFramePr>
            <a:graphicFrameLocks noGrp="1"/>
          </p:cNvGraphicFramePr>
          <p:nvPr/>
        </p:nvGraphicFramePr>
        <p:xfrm>
          <a:off x="179388" y="1946275"/>
          <a:ext cx="4495800" cy="148336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498600"/>
                <a:gridCol w="1498600"/>
                <a:gridCol w="1498600"/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Sesso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Femminile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1871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48.4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Maschile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1994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51.6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Totale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3865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ella 6"/>
          <p:cNvGraphicFramePr>
            <a:graphicFrameLocks noGrp="1"/>
          </p:cNvGraphicFramePr>
          <p:nvPr/>
        </p:nvGraphicFramePr>
        <p:xfrm>
          <a:off x="3567113" y="4451350"/>
          <a:ext cx="5181600" cy="200152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727200"/>
                <a:gridCol w="1727200"/>
                <a:gridCol w="1727200"/>
              </a:tblGrid>
              <a:tr h="45720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Filiazione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6080">
                <a:tc>
                  <a:txBody>
                    <a:bodyPr/>
                    <a:lstStyle/>
                    <a:p>
                      <a:r>
                        <a:rPr lang="it-IT" i="0" u="none" dirty="0" smtClean="0">
                          <a:latin typeface="Times New Roman" pitchFamily="18" charset="0"/>
                          <a:cs typeface="Times New Roman" pitchFamily="18" charset="0"/>
                        </a:rPr>
                        <a:t>Legittima</a:t>
                      </a:r>
                      <a:endParaRPr lang="it-IT" i="0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i="0" u="none" dirty="0" smtClean="0">
                          <a:latin typeface="Times New Roman" pitchFamily="18" charset="0"/>
                          <a:cs typeface="Times New Roman" pitchFamily="18" charset="0"/>
                        </a:rPr>
                        <a:t>2862</a:t>
                      </a:r>
                      <a:endParaRPr lang="it-IT" i="0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i="0" u="none" dirty="0" smtClean="0">
                          <a:latin typeface="Times New Roman" pitchFamily="18" charset="0"/>
                          <a:cs typeface="Times New Roman" pitchFamily="18" charset="0"/>
                        </a:rPr>
                        <a:t>74.1</a:t>
                      </a:r>
                      <a:endParaRPr lang="it-IT" i="0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6080">
                <a:tc>
                  <a:txBody>
                    <a:bodyPr/>
                    <a:lstStyle/>
                    <a:p>
                      <a:r>
                        <a:rPr lang="it-IT" i="0" u="none" dirty="0" smtClean="0">
                          <a:latin typeface="Times New Roman" pitchFamily="18" charset="0"/>
                          <a:cs typeface="Times New Roman" pitchFamily="18" charset="0"/>
                        </a:rPr>
                        <a:t>Naturale</a:t>
                      </a:r>
                      <a:endParaRPr lang="it-IT" i="0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i="0" u="none" dirty="0" smtClean="0">
                          <a:latin typeface="Times New Roman" pitchFamily="18" charset="0"/>
                          <a:cs typeface="Times New Roman" pitchFamily="18" charset="0"/>
                        </a:rPr>
                        <a:t>999</a:t>
                      </a:r>
                      <a:endParaRPr lang="it-IT" i="0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i="0" u="none" dirty="0" smtClean="0">
                          <a:latin typeface="Times New Roman" pitchFamily="18" charset="0"/>
                          <a:cs typeface="Times New Roman" pitchFamily="18" charset="0"/>
                        </a:rPr>
                        <a:t>25.8</a:t>
                      </a:r>
                      <a:endParaRPr lang="it-IT" i="0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6080">
                <a:tc>
                  <a:txBody>
                    <a:bodyPr/>
                    <a:lstStyle/>
                    <a:p>
                      <a:r>
                        <a:rPr lang="it-IT" i="0" u="none" dirty="0" smtClean="0">
                          <a:latin typeface="Times New Roman" pitchFamily="18" charset="0"/>
                          <a:cs typeface="Times New Roman" pitchFamily="18" charset="0"/>
                        </a:rPr>
                        <a:t>Ignoti</a:t>
                      </a:r>
                      <a:endParaRPr lang="it-IT" i="0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i="0" u="none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it-IT" i="0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i="0" u="none" dirty="0" smtClean="0">
                          <a:latin typeface="Times New Roman" pitchFamily="18" charset="0"/>
                          <a:cs typeface="Times New Roman" pitchFamily="18" charset="0"/>
                        </a:rPr>
                        <a:t>0.1</a:t>
                      </a:r>
                      <a:endParaRPr lang="it-IT" i="0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6080">
                <a:tc>
                  <a:txBody>
                    <a:bodyPr/>
                    <a:lstStyle/>
                    <a:p>
                      <a:r>
                        <a:rPr lang="it-IT" i="0" u="none" dirty="0" smtClean="0">
                          <a:latin typeface="Times New Roman" pitchFamily="18" charset="0"/>
                          <a:cs typeface="Times New Roman" pitchFamily="18" charset="0"/>
                        </a:rPr>
                        <a:t>Totale</a:t>
                      </a:r>
                      <a:endParaRPr lang="it-IT" i="0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i="0" u="none" dirty="0" smtClean="0">
                          <a:latin typeface="Times New Roman" pitchFamily="18" charset="0"/>
                          <a:cs typeface="Times New Roman" pitchFamily="18" charset="0"/>
                        </a:rPr>
                        <a:t>3865</a:t>
                      </a:r>
                      <a:endParaRPr lang="it-IT" i="0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i="0" u="none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it-IT" i="0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6842" name="Picture 2" descr="http://t3.gstatic.com/images?q=tbn:ANd9GcSEzU4RC17emXAFmO7L6atxJpFqciT23zsfpzGiZK-P-fVGtl6aaQ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69025" y="836613"/>
            <a:ext cx="2579688" cy="2808287"/>
          </a:xfrm>
          <a:prstGeom prst="rect">
            <a:avLst/>
          </a:prstGeom>
          <a:noFill/>
          <a:ln w="57150" cmpd="sng">
            <a:solidFill>
              <a:schemeClr val="accent3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76843" name="Picture 4" descr="http://t2.gstatic.com/images?q=tbn:ANd9GcQq_ZNsg6FvkHBgVCNId5vBpQZ7MknpjOGKL6yDsKRe6564eSa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4073525"/>
            <a:ext cx="3190875" cy="2379663"/>
          </a:xfrm>
          <a:prstGeom prst="rect">
            <a:avLst/>
          </a:prstGeom>
          <a:noFill/>
          <a:ln w="57150" cmpd="sng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92198" name="CasellaDiTesto 7"/>
          <p:cNvSpPr txBox="1">
            <a:spLocks noChangeArrowheads="1"/>
          </p:cNvSpPr>
          <p:nvPr/>
        </p:nvSpPr>
        <p:spPr bwMode="auto">
          <a:xfrm>
            <a:off x="6557963" y="1196975"/>
            <a:ext cx="6778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/>
              <a:t>maschio</a:t>
            </a:r>
          </a:p>
        </p:txBody>
      </p:sp>
      <p:sp>
        <p:nvSpPr>
          <p:cNvPr id="92199" name="CasellaDiTesto 8"/>
          <p:cNvSpPr txBox="1">
            <a:spLocks noChangeArrowheads="1"/>
          </p:cNvSpPr>
          <p:nvPr/>
        </p:nvSpPr>
        <p:spPr bwMode="auto">
          <a:xfrm>
            <a:off x="304800" y="4551363"/>
            <a:ext cx="6873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/>
              <a:t>femmina</a:t>
            </a:r>
          </a:p>
        </p:txBody>
      </p:sp>
      <p:sp>
        <p:nvSpPr>
          <p:cNvPr id="92200" name="Titolo 1"/>
          <p:cNvSpPr txBox="1">
            <a:spLocks/>
          </p:cNvSpPr>
          <p:nvPr/>
        </p:nvSpPr>
        <p:spPr bwMode="auto">
          <a:xfrm>
            <a:off x="611188" y="765175"/>
            <a:ext cx="4465637" cy="7921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>
              <a:lnSpc>
                <a:spcPct val="120000"/>
              </a:lnSpc>
            </a:pPr>
            <a:r>
              <a:rPr lang="it-IT" sz="4000" b="1">
                <a:solidFill>
                  <a:schemeClr val="tx2"/>
                </a:solidFill>
                <a:latin typeface="Calibri" pitchFamily="34" charset="0"/>
              </a:rPr>
              <a:t>IL NEONATO</a:t>
            </a:r>
            <a:endParaRPr lang="it-IT" sz="3600" b="1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la 6"/>
          <p:cNvGraphicFramePr>
            <a:graphicFrameLocks noGrp="1"/>
          </p:cNvGraphicFramePr>
          <p:nvPr/>
        </p:nvGraphicFramePr>
        <p:xfrm>
          <a:off x="114300" y="1196975"/>
          <a:ext cx="3810000" cy="26619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51000"/>
                <a:gridCol w="1092200"/>
                <a:gridCol w="1066800"/>
              </a:tblGrid>
              <a:tr h="381000">
                <a:tc>
                  <a:txBody>
                    <a:bodyPr/>
                    <a:lstStyle/>
                    <a:p>
                      <a:pPr algn="l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Assistenza  neonato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Nido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3654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93.0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Patologia Neonatale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211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5.7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Anatomia Patologica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1.6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Totale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3929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Tabella 9"/>
          <p:cNvGraphicFramePr>
            <a:graphicFrameLocks noGrp="1"/>
          </p:cNvGraphicFramePr>
          <p:nvPr/>
        </p:nvGraphicFramePr>
        <p:xfrm>
          <a:off x="5003800" y="1341438"/>
          <a:ext cx="3911352" cy="18288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303784"/>
                <a:gridCol w="1303784"/>
                <a:gridCol w="1303784"/>
              </a:tblGrid>
              <a:tr h="340558">
                <a:tc>
                  <a:txBody>
                    <a:bodyPr/>
                    <a:lstStyle/>
                    <a:p>
                      <a:r>
                        <a:rPr lang="it-IT" dirty="0" err="1" smtClean="0">
                          <a:latin typeface="Times New Roman" pitchFamily="18" charset="0"/>
                          <a:cs typeface="Times New Roman" pitchFamily="18" charset="0"/>
                        </a:rPr>
                        <a:t>Apgar</a:t>
                      </a:r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 5’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0558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&lt; 5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1.0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0558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5-7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123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3.2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0558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&gt; 7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3705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95.8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0558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Totale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3865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Tabella 11"/>
          <p:cNvGraphicFramePr>
            <a:graphicFrameLocks noGrp="1"/>
          </p:cNvGraphicFramePr>
          <p:nvPr/>
        </p:nvGraphicFramePr>
        <p:xfrm>
          <a:off x="179388" y="4437063"/>
          <a:ext cx="4536504" cy="2156077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638182"/>
                <a:gridCol w="1512168"/>
                <a:gridCol w="1386154"/>
              </a:tblGrid>
              <a:tr h="945994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Attacco al seno</a:t>
                      </a:r>
                      <a:r>
                        <a:rPr lang="it-IT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r>
                        <a:rPr lang="it-IT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(2h dal parto)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03361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SI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2742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70.9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03361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1123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29.1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03361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Totale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3865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ella 12"/>
          <p:cNvGraphicFramePr>
            <a:graphicFrameLocks noGrp="1"/>
          </p:cNvGraphicFramePr>
          <p:nvPr/>
        </p:nvGraphicFramePr>
        <p:xfrm>
          <a:off x="5003800" y="3644900"/>
          <a:ext cx="3960440" cy="3092281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504967"/>
                <a:gridCol w="1135325"/>
                <a:gridCol w="1320148"/>
              </a:tblGrid>
              <a:tr h="531961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Peso neonato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0530">
                <a:tc>
                  <a:txBody>
                    <a:bodyPr/>
                    <a:lstStyle/>
                    <a:p>
                      <a:pPr algn="l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500-999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0.5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0530">
                <a:tc>
                  <a:txBody>
                    <a:bodyPr/>
                    <a:lstStyle/>
                    <a:p>
                      <a:pPr algn="l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1000-1499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nd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nd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0530">
                <a:tc>
                  <a:txBody>
                    <a:bodyPr/>
                    <a:lstStyle/>
                    <a:p>
                      <a:pPr algn="l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2201-2499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156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4.0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0530">
                <a:tc>
                  <a:txBody>
                    <a:bodyPr/>
                    <a:lstStyle/>
                    <a:p>
                      <a:pPr algn="l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2500-2999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778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20.1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0530">
                <a:tc>
                  <a:txBody>
                    <a:bodyPr/>
                    <a:lstStyle/>
                    <a:p>
                      <a:pPr algn="l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3000-3999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2519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65.1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0530">
                <a:tc>
                  <a:txBody>
                    <a:bodyPr/>
                    <a:lstStyle/>
                    <a:p>
                      <a:pPr algn="l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&gt;4000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179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4.6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0530">
                <a:tc>
                  <a:txBody>
                    <a:bodyPr/>
                    <a:lstStyle/>
                    <a:p>
                      <a:pPr algn="l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Totale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mtClean="0">
                          <a:latin typeface="Times New Roman" pitchFamily="18" charset="0"/>
                          <a:cs typeface="Times New Roman" pitchFamily="18" charset="0"/>
                        </a:rPr>
                        <a:t>3865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3274" name="Titolo 1"/>
          <p:cNvSpPr txBox="1">
            <a:spLocks/>
          </p:cNvSpPr>
          <p:nvPr/>
        </p:nvSpPr>
        <p:spPr bwMode="auto">
          <a:xfrm>
            <a:off x="4787900" y="476250"/>
            <a:ext cx="4464050" cy="7921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>
              <a:lnSpc>
                <a:spcPct val="120000"/>
              </a:lnSpc>
            </a:pPr>
            <a:r>
              <a:rPr lang="it-IT" sz="4000" b="1">
                <a:solidFill>
                  <a:schemeClr val="tx2"/>
                </a:solidFill>
                <a:latin typeface="Calibri" pitchFamily="34" charset="0"/>
              </a:rPr>
              <a:t>IL NEONATO</a:t>
            </a:r>
            <a:endParaRPr lang="it-IT" sz="3600" b="1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6" name="Ovale 15"/>
          <p:cNvSpPr/>
          <p:nvPr/>
        </p:nvSpPr>
        <p:spPr>
          <a:xfrm>
            <a:off x="3563938" y="5373688"/>
            <a:ext cx="936625" cy="431800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7" name="Ovale 16"/>
          <p:cNvSpPr/>
          <p:nvPr/>
        </p:nvSpPr>
        <p:spPr>
          <a:xfrm>
            <a:off x="2916238" y="1844675"/>
            <a:ext cx="863600" cy="431800"/>
          </a:xfrm>
          <a:prstGeom prst="ellipse">
            <a:avLst/>
          </a:prstGeom>
          <a:noFill/>
          <a:ln>
            <a:solidFill>
              <a:srgbClr val="528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8" name="Ovale 17"/>
          <p:cNvSpPr/>
          <p:nvPr/>
        </p:nvSpPr>
        <p:spPr>
          <a:xfrm>
            <a:off x="7812088" y="2420938"/>
            <a:ext cx="863600" cy="431800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9" name="Ovale 18"/>
          <p:cNvSpPr/>
          <p:nvPr/>
        </p:nvSpPr>
        <p:spPr>
          <a:xfrm>
            <a:off x="7885113" y="5589588"/>
            <a:ext cx="863600" cy="431800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Immagine 5" descr="IMG_022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95850" y="935038"/>
            <a:ext cx="3636963" cy="28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4" name="Immagine 7" descr="IMG_023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3976688"/>
            <a:ext cx="42830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5" name="Immagine 9" descr="IMG_0229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3525" y="3141663"/>
            <a:ext cx="402113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79388" y="981075"/>
            <a:ext cx="4537075" cy="2016125"/>
          </a:xfrm>
          <a:prstGeom prst="rect">
            <a:avLst/>
          </a:prstGeom>
          <a:noFill/>
          <a:ln w="38100" cmpd="sng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n-GB" sz="4000" b="1" dirty="0" smtClean="0"/>
              <a:t>PRONTO SOCCORSO</a:t>
            </a:r>
          </a:p>
          <a:p>
            <a:pPr algn="ctr" eaLnBrk="1" hangingPunct="1">
              <a:defRPr/>
            </a:pPr>
            <a:r>
              <a:rPr lang="en-GB" sz="4000" b="1" dirty="0" smtClean="0"/>
              <a:t>OSTETRICO-GINECOLOGICO</a:t>
            </a:r>
            <a:endParaRPr lang="en-GB" sz="2000" b="1" dirty="0" smtClean="0"/>
          </a:p>
          <a:p>
            <a:pPr algn="ctr" eaLnBrk="1" hangingPunct="1">
              <a:defRPr/>
            </a:pPr>
            <a:r>
              <a:rPr lang="en-GB" sz="2800" b="1" dirty="0" smtClean="0"/>
              <a:t> </a:t>
            </a:r>
            <a:endParaRPr lang="en-US" sz="2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a 5"/>
          <p:cNvGraphicFramePr>
            <a:graphicFrameLocks noGrp="1"/>
          </p:cNvGraphicFramePr>
          <p:nvPr/>
        </p:nvGraphicFramePr>
        <p:xfrm>
          <a:off x="925513" y="1916113"/>
          <a:ext cx="7391400" cy="4814352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4044351"/>
                <a:gridCol w="1952445"/>
                <a:gridCol w="1394604"/>
              </a:tblGrid>
              <a:tr h="38062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N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%</a:t>
                      </a:r>
                      <a:endParaRPr lang="it-IT" dirty="0"/>
                    </a:p>
                  </a:txBody>
                  <a:tcPr/>
                </a:tc>
              </a:tr>
              <a:tr h="380628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Dimesso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7603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64.5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0628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Dimesso dopo </a:t>
                      </a:r>
                      <a:r>
                        <a:rPr lang="it-IT" dirty="0" err="1" smtClean="0">
                          <a:latin typeface="Times New Roman" pitchFamily="18" charset="0"/>
                          <a:cs typeface="Times New Roman" pitchFamily="18" charset="0"/>
                        </a:rPr>
                        <a:t>O.T.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355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3.0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0628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Dimissione volontaria prima della conclusione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0.03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18904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Ricovero dopo osservazione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879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7.5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Ricovero dopo Pronto soccorso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2763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23.4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0628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Rifiuta il ricovero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0.2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7572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Si allontana prima della conclusione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0.1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0628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Trasferimento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0.1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0628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Nessun esito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136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1.2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06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Totale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11783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6294" name="Titolo 1"/>
          <p:cNvSpPr txBox="1">
            <a:spLocks/>
          </p:cNvSpPr>
          <p:nvPr/>
        </p:nvSpPr>
        <p:spPr bwMode="auto">
          <a:xfrm>
            <a:off x="611188" y="476250"/>
            <a:ext cx="2016125" cy="13684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>
              <a:lnSpc>
                <a:spcPct val="120000"/>
              </a:lnSpc>
            </a:pPr>
            <a:r>
              <a:rPr lang="it-IT" sz="7200" b="1">
                <a:solidFill>
                  <a:schemeClr val="tx2"/>
                </a:solidFill>
                <a:latin typeface="Calibri" pitchFamily="34" charset="0"/>
              </a:rPr>
              <a:t>PS</a:t>
            </a:r>
          </a:p>
        </p:txBody>
      </p:sp>
      <p:sp>
        <p:nvSpPr>
          <p:cNvPr id="96295" name="Titolo 1"/>
          <p:cNvSpPr txBox="1">
            <a:spLocks/>
          </p:cNvSpPr>
          <p:nvPr/>
        </p:nvSpPr>
        <p:spPr bwMode="auto">
          <a:xfrm>
            <a:off x="2555875" y="765175"/>
            <a:ext cx="4824413" cy="1008063"/>
          </a:xfrm>
          <a:prstGeom prst="rect">
            <a:avLst/>
          </a:prstGeom>
          <a:solidFill>
            <a:srgbClr val="FF0000"/>
          </a:solidFill>
          <a:ln w="38100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>
              <a:lnSpc>
                <a:spcPct val="120000"/>
              </a:lnSpc>
            </a:pPr>
            <a:r>
              <a:rPr lang="it-IT" sz="6000" b="1">
                <a:solidFill>
                  <a:schemeClr val="bg1"/>
                </a:solidFill>
                <a:latin typeface="Calibri" pitchFamily="34" charset="0"/>
              </a:rPr>
              <a:t>ACCESSI 11783</a:t>
            </a:r>
          </a:p>
        </p:txBody>
      </p:sp>
      <p:sp>
        <p:nvSpPr>
          <p:cNvPr id="7" name="Ovale 6"/>
          <p:cNvSpPr/>
          <p:nvPr/>
        </p:nvSpPr>
        <p:spPr>
          <a:xfrm>
            <a:off x="4572000" y="3573463"/>
            <a:ext cx="3240088" cy="1223962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930" name="Group 34"/>
          <p:cNvGraphicFramePr>
            <a:graphicFrameLocks noGrp="1"/>
          </p:cNvGraphicFramePr>
          <p:nvPr/>
        </p:nvGraphicFramePr>
        <p:xfrm>
          <a:off x="179388" y="2492375"/>
          <a:ext cx="3106688" cy="3096344"/>
        </p:xfrm>
        <a:graphic>
          <a:graphicData uri="http://schemas.openxmlformats.org/drawingml/2006/table">
            <a:tbl>
              <a:tblPr bandRow="1"/>
              <a:tblGrid>
                <a:gridCol w="1112871"/>
                <a:gridCol w="997807"/>
                <a:gridCol w="996010"/>
              </a:tblGrid>
              <a:tr h="5928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orario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n</a:t>
                      </a: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06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00-08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1931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</a:tr>
              <a:tr h="5006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08-14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7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7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789"/>
                    </a:solidFill>
                  </a:tcPr>
                </a:tc>
              </a:tr>
              <a:tr h="5006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14-20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46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3778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46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4610"/>
                    </a:solidFill>
                  </a:tcPr>
                </a:tc>
              </a:tr>
              <a:tr h="5006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20-24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</a:tr>
              <a:tr h="5006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11763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8335" name="Object 35"/>
          <p:cNvGraphicFramePr>
            <a:graphicFrameLocks noChangeAspect="1"/>
          </p:cNvGraphicFramePr>
          <p:nvPr/>
        </p:nvGraphicFramePr>
        <p:xfrm>
          <a:off x="3441700" y="1793875"/>
          <a:ext cx="5580063" cy="466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42" r:id="rId4" imgW="5584420" imgH="4663844" progId="Excel.Chart.8">
                  <p:embed/>
                </p:oleObj>
              </mc:Choice>
              <mc:Fallback>
                <p:oleObj r:id="rId4" imgW="5584420" imgH="4663844" progId="Excel.Chart.8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1700" y="1793875"/>
                        <a:ext cx="5580063" cy="4660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336" name="Titolo 1"/>
          <p:cNvSpPr txBox="1">
            <a:spLocks/>
          </p:cNvSpPr>
          <p:nvPr/>
        </p:nvSpPr>
        <p:spPr bwMode="auto">
          <a:xfrm>
            <a:off x="900113" y="836613"/>
            <a:ext cx="7488237" cy="79216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>
              <a:lnSpc>
                <a:spcPct val="60000"/>
              </a:lnSpc>
            </a:pPr>
            <a:r>
              <a:rPr lang="it-IT" sz="4000" b="1">
                <a:solidFill>
                  <a:schemeClr val="tx2"/>
                </a:solidFill>
                <a:latin typeface="Calibri" pitchFamily="34" charset="0"/>
              </a:rPr>
              <a:t>ACCESSI PS: FASCE ORARIE</a:t>
            </a:r>
            <a:endParaRPr lang="it-IT" sz="3600" b="1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7" name="Ovale 6"/>
          <p:cNvSpPr/>
          <p:nvPr/>
        </p:nvSpPr>
        <p:spPr>
          <a:xfrm>
            <a:off x="2195513" y="3068638"/>
            <a:ext cx="1081087" cy="504825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2268538" y="4581525"/>
            <a:ext cx="1008062" cy="503238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olo 1"/>
          <p:cNvSpPr>
            <a:spLocks noGrp="1"/>
          </p:cNvSpPr>
          <p:nvPr>
            <p:ph type="ctrTitle"/>
          </p:nvPr>
        </p:nvSpPr>
        <p:spPr>
          <a:xfrm>
            <a:off x="785786" y="4857760"/>
            <a:ext cx="7772400" cy="14700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dirty="0" smtClean="0"/>
              <a:t> </a:t>
            </a:r>
          </a:p>
        </p:txBody>
      </p:sp>
      <p:sp>
        <p:nvSpPr>
          <p:cNvPr id="100354" name="Sottotitolo 2"/>
          <p:cNvSpPr>
            <a:spLocks noGrp="1"/>
          </p:cNvSpPr>
          <p:nvPr>
            <p:ph type="subTitle" idx="1"/>
          </p:nvPr>
        </p:nvSpPr>
        <p:spPr>
          <a:xfrm>
            <a:off x="1403350" y="4819650"/>
            <a:ext cx="6553200" cy="1704975"/>
          </a:xfrm>
        </p:spPr>
        <p:txBody>
          <a:bodyPr/>
          <a:lstStyle/>
          <a:p>
            <a:pPr marR="0" algn="ctr" eaLnBrk="1" hangingPunct="1">
              <a:lnSpc>
                <a:spcPct val="80000"/>
              </a:lnSpc>
              <a:buFont typeface="Arial" charset="0"/>
              <a:buNone/>
            </a:pPr>
            <a:r>
              <a:rPr lang="it-IT" sz="2200" i="1" smtClean="0">
                <a:latin typeface="Times New Roman" pitchFamily="18" charset="0"/>
                <a:cs typeface="Times New Roman" pitchFamily="18" charset="0"/>
              </a:rPr>
              <a:t>Slogan della campagna di comunicazione del Ministero  della Salute(2009) illustrata da una rosa bianca, simbolo del candore del mondo femminile, che diventa gradualmente nera, avvelenata da quel male oscuro che è la violenza contro le donne.</a:t>
            </a:r>
            <a:endParaRPr lang="it-IT" sz="220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2" name="Picture 5" descr="C:\Users\Graziella\Pictures\rosa antiviolenz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001266"/>
            <a:ext cx="7019033" cy="35798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Graziella\Pictures\rosa antiviolenz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88640"/>
            <a:ext cx="4680520" cy="23871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28" name="Rettangolo 4"/>
          <p:cNvSpPr>
            <a:spLocks noChangeArrowheads="1"/>
          </p:cNvSpPr>
          <p:nvPr/>
        </p:nvSpPr>
        <p:spPr bwMode="auto">
          <a:xfrm>
            <a:off x="457200" y="2819400"/>
            <a:ext cx="2808288" cy="363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2400" i="1" dirty="0">
                <a:latin typeface="+mj-lt"/>
              </a:rPr>
              <a:t>Casi   2008:	 17</a:t>
            </a:r>
          </a:p>
          <a:p>
            <a:pPr eaLnBrk="0" hangingPunct="0">
              <a:defRPr/>
            </a:pPr>
            <a:endParaRPr lang="it-IT" sz="2400" dirty="0">
              <a:latin typeface="+mj-lt"/>
            </a:endParaRPr>
          </a:p>
          <a:p>
            <a:pPr eaLnBrk="0" hangingPunct="0">
              <a:defRPr/>
            </a:pPr>
            <a:r>
              <a:rPr lang="it-IT" sz="2400" i="1" dirty="0">
                <a:latin typeface="+mj-lt"/>
              </a:rPr>
              <a:t>Casi   2009</a:t>
            </a:r>
            <a:r>
              <a:rPr lang="it-IT" sz="2400" dirty="0">
                <a:latin typeface="+mj-lt"/>
              </a:rPr>
              <a:t>:	20</a:t>
            </a:r>
          </a:p>
          <a:p>
            <a:pPr eaLnBrk="0" hangingPunct="0">
              <a:defRPr/>
            </a:pPr>
            <a:endParaRPr lang="it-IT" sz="2400" dirty="0">
              <a:latin typeface="+mj-lt"/>
            </a:endParaRPr>
          </a:p>
          <a:p>
            <a:pPr eaLnBrk="0" hangingPunct="0">
              <a:defRPr/>
            </a:pPr>
            <a:r>
              <a:rPr lang="it-IT" sz="2400" i="1" dirty="0">
                <a:latin typeface="+mj-lt"/>
              </a:rPr>
              <a:t>Casi   2010</a:t>
            </a:r>
            <a:r>
              <a:rPr lang="it-IT" sz="2400" dirty="0">
                <a:latin typeface="+mj-lt"/>
              </a:rPr>
              <a:t>:	25</a:t>
            </a:r>
          </a:p>
          <a:p>
            <a:pPr eaLnBrk="0" hangingPunct="0">
              <a:defRPr/>
            </a:pPr>
            <a:endParaRPr lang="it-IT" sz="2400" dirty="0">
              <a:latin typeface="+mj-lt"/>
            </a:endParaRPr>
          </a:p>
          <a:p>
            <a:pPr eaLnBrk="0" hangingPunct="0">
              <a:defRPr/>
            </a:pPr>
            <a:r>
              <a:rPr lang="it-IT" sz="2400" i="1" dirty="0">
                <a:latin typeface="+mj-lt"/>
              </a:rPr>
              <a:t>Casi</a:t>
            </a:r>
            <a:r>
              <a:rPr lang="it-IT" sz="2400" dirty="0">
                <a:latin typeface="+mj-lt"/>
              </a:rPr>
              <a:t>   2011:       27</a:t>
            </a:r>
          </a:p>
          <a:p>
            <a:pPr eaLnBrk="0" hangingPunct="0">
              <a:defRPr/>
            </a:pPr>
            <a:endParaRPr lang="it-IT" sz="2400" dirty="0">
              <a:latin typeface="+mj-lt"/>
            </a:endParaRPr>
          </a:p>
          <a:p>
            <a:pPr eaLnBrk="0" hangingPunct="0">
              <a:defRPr/>
            </a:pPr>
            <a:r>
              <a:rPr lang="it-IT" sz="2400" dirty="0">
                <a:latin typeface="+mj-lt"/>
              </a:rPr>
              <a:t>Casi 2012 :        10</a:t>
            </a:r>
          </a:p>
          <a:p>
            <a:pPr eaLnBrk="0" hangingPunct="0">
              <a:defRPr/>
            </a:pPr>
            <a:endParaRPr lang="it-IT" sz="1400" b="1" dirty="0"/>
          </a:p>
        </p:txBody>
      </p:sp>
      <p:graphicFrame>
        <p:nvGraphicFramePr>
          <p:cNvPr id="102403" name="Object 6"/>
          <p:cNvGraphicFramePr>
            <a:graphicFrameLocks noChangeAspect="1"/>
          </p:cNvGraphicFramePr>
          <p:nvPr/>
        </p:nvGraphicFramePr>
        <p:xfrm>
          <a:off x="2865438" y="2586038"/>
          <a:ext cx="6096000" cy="406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10" r:id="rId4" imgW="6096528" imgH="4066384" progId="Excel.Chart.8">
                  <p:embed/>
                </p:oleObj>
              </mc:Choice>
              <mc:Fallback>
                <p:oleObj r:id="rId4" imgW="6096528" imgH="4066384" progId="Excel.Char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5438" y="2586038"/>
                        <a:ext cx="6096000" cy="4067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04" name="Titolo 1"/>
          <p:cNvSpPr txBox="1">
            <a:spLocks/>
          </p:cNvSpPr>
          <p:nvPr/>
        </p:nvSpPr>
        <p:spPr bwMode="auto">
          <a:xfrm>
            <a:off x="1619250" y="981075"/>
            <a:ext cx="6337300" cy="792163"/>
          </a:xfrm>
          <a:prstGeom prst="rect">
            <a:avLst/>
          </a:prstGeom>
          <a:solidFill>
            <a:srgbClr val="FF0000"/>
          </a:solidFill>
          <a:ln w="38100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>
              <a:lnSpc>
                <a:spcPct val="60000"/>
              </a:lnSpc>
            </a:pPr>
            <a:r>
              <a:rPr lang="it-IT" sz="4000" b="1">
                <a:solidFill>
                  <a:schemeClr val="bg1"/>
                </a:solidFill>
                <a:latin typeface="Calibri" pitchFamily="34" charset="0"/>
              </a:rPr>
              <a:t>PS: VIOLENZA SESSUALE</a:t>
            </a:r>
            <a:endParaRPr lang="it-IT" sz="36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" name="Ovale 7"/>
          <p:cNvSpPr/>
          <p:nvPr/>
        </p:nvSpPr>
        <p:spPr>
          <a:xfrm>
            <a:off x="250825" y="5589588"/>
            <a:ext cx="2736850" cy="792162"/>
          </a:xfrm>
          <a:prstGeom prst="ellipse">
            <a:avLst/>
          </a:prstGeom>
          <a:noFill/>
          <a:ln w="38100" cmpd="sng">
            <a:solidFill>
              <a:srgbClr val="66D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77" name="Object 809"/>
          <p:cNvGraphicFramePr>
            <a:graphicFrameLocks noChangeAspect="1"/>
          </p:cNvGraphicFramePr>
          <p:nvPr/>
        </p:nvGraphicFramePr>
        <p:xfrm>
          <a:off x="179388" y="1052513"/>
          <a:ext cx="3960812" cy="297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8" name="Fotografia di Photo Editor " r:id="rId3" imgW="9752381" imgH="7314286" progId="MSPhotoEd.3">
                  <p:embed/>
                </p:oleObj>
              </mc:Choice>
              <mc:Fallback>
                <p:oleObj name="Fotografia di Photo Editor " r:id="rId3" imgW="9752381" imgH="7314286" progId="MSPhotoEd.3">
                  <p:embed/>
                  <p:pic>
                    <p:nvPicPr>
                      <p:cNvPr id="0" name="Picture 80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052513"/>
                        <a:ext cx="3960812" cy="2970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78" name="Object 810"/>
          <p:cNvGraphicFramePr>
            <a:graphicFrameLocks noChangeAspect="1"/>
          </p:cNvGraphicFramePr>
          <p:nvPr/>
        </p:nvGraphicFramePr>
        <p:xfrm>
          <a:off x="2771775" y="2224088"/>
          <a:ext cx="3455988" cy="2592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9" name="Fotografia di Photo Editor " r:id="rId5" imgW="9752381" imgH="7314286" progId="MSPhotoEd.3">
                  <p:embed/>
                </p:oleObj>
              </mc:Choice>
              <mc:Fallback>
                <p:oleObj name="Fotografia di Photo Editor " r:id="rId5" imgW="9752381" imgH="7314286" progId="MSPhotoEd.3">
                  <p:embed/>
                  <p:pic>
                    <p:nvPicPr>
                      <p:cNvPr id="0" name="Picture 8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2224088"/>
                        <a:ext cx="3455988" cy="2592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79" name="Object 811"/>
          <p:cNvGraphicFramePr>
            <a:graphicFrameLocks noChangeAspect="1"/>
          </p:cNvGraphicFramePr>
          <p:nvPr/>
        </p:nvGraphicFramePr>
        <p:xfrm>
          <a:off x="4956175" y="3716338"/>
          <a:ext cx="3959225" cy="297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0" name="Fotografia di Photo Editor " r:id="rId7" imgW="9752381" imgH="7314286" progId="MSPhotoEd.3">
                  <p:embed/>
                </p:oleObj>
              </mc:Choice>
              <mc:Fallback>
                <p:oleObj name="Fotografia di Photo Editor " r:id="rId7" imgW="9752381" imgH="7314286" progId="MSPhotoEd.3">
                  <p:embed/>
                  <p:pic>
                    <p:nvPicPr>
                      <p:cNvPr id="0" name="Picture 8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6175" y="3716338"/>
                        <a:ext cx="3959225" cy="2970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80" name="Text Box 5"/>
          <p:cNvSpPr txBox="1">
            <a:spLocks noChangeArrowheads="1"/>
          </p:cNvSpPr>
          <p:nvPr/>
        </p:nvSpPr>
        <p:spPr bwMode="auto">
          <a:xfrm>
            <a:off x="250825" y="1196975"/>
            <a:ext cx="649288" cy="7016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4000">
                <a:latin typeface="Times New Roman" pitchFamily="18" charset="0"/>
              </a:rPr>
              <a:t>1</a:t>
            </a:r>
          </a:p>
        </p:txBody>
      </p:sp>
      <p:sp>
        <p:nvSpPr>
          <p:cNvPr id="7981" name="Text Box 6"/>
          <p:cNvSpPr txBox="1">
            <a:spLocks noChangeArrowheads="1"/>
          </p:cNvSpPr>
          <p:nvPr/>
        </p:nvSpPr>
        <p:spPr bwMode="auto">
          <a:xfrm>
            <a:off x="5026025" y="3806825"/>
            <a:ext cx="625475" cy="7016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4000">
                <a:solidFill>
                  <a:srgbClr val="000000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7982" name="Text Box 9"/>
          <p:cNvSpPr txBox="1">
            <a:spLocks noChangeArrowheads="1"/>
          </p:cNvSpPr>
          <p:nvPr/>
        </p:nvSpPr>
        <p:spPr bwMode="auto">
          <a:xfrm>
            <a:off x="2843213" y="2295525"/>
            <a:ext cx="576262" cy="7016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4000">
                <a:latin typeface="Times New Roman" pitchFamily="18" charset="0"/>
              </a:rPr>
              <a:t>2</a:t>
            </a:r>
          </a:p>
        </p:txBody>
      </p:sp>
      <p:sp>
        <p:nvSpPr>
          <p:cNvPr id="7983" name="AutoShape 11"/>
          <p:cNvSpPr>
            <a:spLocks noChangeArrowheads="1"/>
          </p:cNvSpPr>
          <p:nvPr/>
        </p:nvSpPr>
        <p:spPr bwMode="auto">
          <a:xfrm>
            <a:off x="3708400" y="1341438"/>
            <a:ext cx="1296988" cy="288925"/>
          </a:xfrm>
          <a:prstGeom prst="leftArrow">
            <a:avLst>
              <a:gd name="adj1" fmla="val 50000"/>
              <a:gd name="adj2" fmla="val 12625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7984" name="AutoShape 12"/>
          <p:cNvSpPr>
            <a:spLocks noChangeArrowheads="1"/>
          </p:cNvSpPr>
          <p:nvPr/>
        </p:nvSpPr>
        <p:spPr bwMode="auto">
          <a:xfrm rot="-1556127">
            <a:off x="5130800" y="2519363"/>
            <a:ext cx="1430338" cy="249237"/>
          </a:xfrm>
          <a:prstGeom prst="leftArrow">
            <a:avLst>
              <a:gd name="adj1" fmla="val 50000"/>
              <a:gd name="adj2" fmla="val 221504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7985" name="AutoShape 13"/>
          <p:cNvSpPr>
            <a:spLocks noChangeArrowheads="1"/>
          </p:cNvSpPr>
          <p:nvPr/>
        </p:nvSpPr>
        <p:spPr bwMode="auto">
          <a:xfrm rot="-3970309">
            <a:off x="7273925" y="4051300"/>
            <a:ext cx="1187450" cy="298450"/>
          </a:xfrm>
          <a:prstGeom prst="leftArrow">
            <a:avLst>
              <a:gd name="adj1" fmla="val 50000"/>
              <a:gd name="adj2" fmla="val 99708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7986" name="Text Box 14"/>
          <p:cNvSpPr txBox="1">
            <a:spLocks noChangeArrowheads="1"/>
          </p:cNvSpPr>
          <p:nvPr/>
        </p:nvSpPr>
        <p:spPr bwMode="auto">
          <a:xfrm>
            <a:off x="5275263" y="1196975"/>
            <a:ext cx="1384300" cy="46196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>
                <a:solidFill>
                  <a:srgbClr val="000000"/>
                </a:solidFill>
                <a:latin typeface="Arial" charset="0"/>
              </a:rPr>
              <a:t>Placenta</a:t>
            </a:r>
          </a:p>
        </p:txBody>
      </p:sp>
      <p:sp>
        <p:nvSpPr>
          <p:cNvPr id="7987" name="Text Box 15"/>
          <p:cNvSpPr txBox="1">
            <a:spLocks noChangeArrowheads="1"/>
          </p:cNvSpPr>
          <p:nvPr/>
        </p:nvSpPr>
        <p:spPr bwMode="auto">
          <a:xfrm>
            <a:off x="6629400" y="2708275"/>
            <a:ext cx="2462213" cy="83026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2400">
                <a:solidFill>
                  <a:srgbClr val="000000"/>
                </a:solidFill>
                <a:latin typeface="Arial" charset="0"/>
              </a:rPr>
              <a:t>Sacca di sangue</a:t>
            </a:r>
          </a:p>
          <a:p>
            <a:pPr algn="ctr"/>
            <a:r>
              <a:rPr lang="it-IT" sz="2400">
                <a:solidFill>
                  <a:srgbClr val="000000"/>
                </a:solidFill>
                <a:latin typeface="Arial" charset="0"/>
              </a:rPr>
              <a:t>donata</a:t>
            </a:r>
          </a:p>
        </p:txBody>
      </p:sp>
      <p:sp>
        <p:nvSpPr>
          <p:cNvPr id="7988" name="Text Box 16"/>
          <p:cNvSpPr txBox="1">
            <a:spLocks noChangeArrowheads="1"/>
          </p:cNvSpPr>
          <p:nvPr/>
        </p:nvSpPr>
        <p:spPr bwMode="auto">
          <a:xfrm>
            <a:off x="6659563" y="1963738"/>
            <a:ext cx="1728787" cy="4572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400">
                <a:solidFill>
                  <a:srgbClr val="000000"/>
                </a:solidFill>
                <a:latin typeface="Arial" charset="0"/>
              </a:rPr>
              <a:t>Cordone</a:t>
            </a:r>
          </a:p>
        </p:txBody>
      </p:sp>
      <p:sp>
        <p:nvSpPr>
          <p:cNvPr id="7989" name="Titolo 1"/>
          <p:cNvSpPr txBox="1">
            <a:spLocks/>
          </p:cNvSpPr>
          <p:nvPr/>
        </p:nvSpPr>
        <p:spPr bwMode="auto">
          <a:xfrm>
            <a:off x="1116013" y="115888"/>
            <a:ext cx="7488237" cy="792162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>
              <a:lnSpc>
                <a:spcPct val="60000"/>
              </a:lnSpc>
            </a:pPr>
            <a:r>
              <a:rPr lang="it-IT" sz="4000" b="1">
                <a:solidFill>
                  <a:schemeClr val="tx2"/>
                </a:solidFill>
                <a:latin typeface="Calibri" pitchFamily="34" charset="0"/>
              </a:rPr>
              <a:t>RACCOLTA SANGUE FUNICOLARE</a:t>
            </a:r>
            <a:endParaRPr lang="it-IT" sz="3600" b="1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olo 1"/>
          <p:cNvSpPr>
            <a:spLocks noGrp="1"/>
          </p:cNvSpPr>
          <p:nvPr>
            <p:ph type="title"/>
          </p:nvPr>
        </p:nvSpPr>
        <p:spPr>
          <a:xfrm>
            <a:off x="2057400" y="457200"/>
            <a:ext cx="4876800" cy="838200"/>
          </a:xfrm>
          <a:solidFill>
            <a:srgbClr val="002060"/>
          </a:solidFill>
        </p:spPr>
        <p:txBody>
          <a:bodyPr/>
          <a:lstStyle/>
          <a:p>
            <a:pPr algn="ctr" eaLnBrk="1" hangingPunct="1"/>
            <a:r>
              <a:rPr lang="it-IT" sz="2800" b="1" smtClean="0">
                <a:solidFill>
                  <a:srgbClr val="FFCC00"/>
                </a:solidFill>
                <a:cs typeface="Times New Roman" pitchFamily="18" charset="0"/>
              </a:rPr>
              <a:t>NUMERO PARTI</a:t>
            </a:r>
            <a:br>
              <a:rPr lang="it-IT" sz="2800" b="1" smtClean="0">
                <a:solidFill>
                  <a:srgbClr val="FFCC00"/>
                </a:solidFill>
                <a:cs typeface="Times New Roman" pitchFamily="18" charset="0"/>
              </a:rPr>
            </a:br>
            <a:r>
              <a:rPr lang="it-IT" sz="2800" b="1" smtClean="0">
                <a:solidFill>
                  <a:srgbClr val="FFCC00"/>
                </a:solidFill>
                <a:cs typeface="Times New Roman" pitchFamily="18" charset="0"/>
              </a:rPr>
              <a:t> 2000-2012</a:t>
            </a:r>
          </a:p>
        </p:txBody>
      </p:sp>
      <p:graphicFrame>
        <p:nvGraphicFramePr>
          <p:cNvPr id="24578" name="Grafico 3"/>
          <p:cNvGraphicFramePr>
            <a:graphicFrameLocks/>
          </p:cNvGraphicFramePr>
          <p:nvPr/>
        </p:nvGraphicFramePr>
        <p:xfrm>
          <a:off x="101600" y="1346200"/>
          <a:ext cx="8940800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5" r:id="rId4" imgW="8937511" imgH="5407621" progId="Excel.Chart.8">
                  <p:embed/>
                </p:oleObj>
              </mc:Choice>
              <mc:Fallback>
                <p:oleObj r:id="rId4" imgW="8937511" imgH="5407621" progId="Excel.Chart.8">
                  <p:embed/>
                  <p:pic>
                    <p:nvPicPr>
                      <p:cNvPr id="0" name="Grafico 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00" y="1346200"/>
                        <a:ext cx="8940800" cy="541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asellaDiTesto 1"/>
          <p:cNvSpPr txBox="1"/>
          <p:nvPr/>
        </p:nvSpPr>
        <p:spPr>
          <a:xfrm>
            <a:off x="7524750" y="1857375"/>
            <a:ext cx="1584325" cy="7080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latin typeface="+mj-lt"/>
              </a:rPr>
              <a:t>3836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589" name="Rectangle 53"/>
          <p:cNvGraphicFramePr>
            <a:graphicFrameLocks noGrp="1"/>
          </p:cNvGraphicFramePr>
          <p:nvPr>
            <p:ph sz="half" idx="4294967295"/>
          </p:nvPr>
        </p:nvGraphicFramePr>
        <p:xfrm>
          <a:off x="0" y="1524000"/>
          <a:ext cx="4170363" cy="5187922"/>
        </p:xfrm>
        <a:graphic>
          <a:graphicData uri="http://schemas.openxmlformats.org/drawingml/2006/table">
            <a:tbl>
              <a:tblPr/>
              <a:tblGrid>
                <a:gridCol w="1695450"/>
                <a:gridCol w="917575"/>
                <a:gridCol w="1557338"/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1" lang="it-IT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Anno</a:t>
                      </a:r>
                    </a:p>
                  </a:txBody>
                  <a:tcPr marL="81280" marR="81280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1" lang="it-IT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N°</a:t>
                      </a:r>
                    </a:p>
                  </a:txBody>
                  <a:tcPr marL="81280" marR="81280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1" lang="it-IT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81280" marR="81280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1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2004</a:t>
                      </a:r>
                    </a:p>
                  </a:txBody>
                  <a:tcPr marL="81280" marR="81280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1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2005</a:t>
                      </a:r>
                    </a:p>
                  </a:txBody>
                  <a:tcPr marL="81280" marR="81280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+ 224.0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1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2006</a:t>
                      </a:r>
                    </a:p>
                  </a:txBody>
                  <a:tcPr marL="81280" marR="81280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- 39.5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1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2007</a:t>
                      </a:r>
                    </a:p>
                  </a:txBody>
                  <a:tcPr marL="81280" marR="81280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- 6.9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1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2008</a:t>
                      </a:r>
                    </a:p>
                  </a:txBody>
                  <a:tcPr marL="81280" marR="81280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+ 13.2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1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2009</a:t>
                      </a:r>
                    </a:p>
                  </a:txBody>
                  <a:tcPr marL="81280" marR="81280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+ 34.4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1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2010</a:t>
                      </a:r>
                    </a:p>
                  </a:txBody>
                  <a:tcPr marL="81280" marR="81280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+ 116.6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1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2011</a:t>
                      </a:r>
                    </a:p>
                  </a:txBody>
                  <a:tcPr marL="81280" marR="81280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+38.0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1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</a:p>
                  </a:txBody>
                  <a:tcPr marL="81280" marR="81280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5519" name="Segnaposto piè di pagina 4"/>
          <p:cNvSpPr txBox="1">
            <a:spLocks noGrp="1"/>
          </p:cNvSpPr>
          <p:nvPr/>
        </p:nvSpPr>
        <p:spPr bwMode="auto">
          <a:xfrm>
            <a:off x="6062663" y="6111875"/>
            <a:ext cx="2286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en-US"/>
              <a:t>Ostetrica Bruna Pasini</a:t>
            </a:r>
          </a:p>
        </p:txBody>
      </p:sp>
      <p:graphicFrame>
        <p:nvGraphicFramePr>
          <p:cNvPr id="105520" name="Object 52"/>
          <p:cNvGraphicFramePr>
            <a:graphicFrameLocks noChangeAspect="1"/>
          </p:cNvGraphicFramePr>
          <p:nvPr/>
        </p:nvGraphicFramePr>
        <p:xfrm>
          <a:off x="4114800" y="1625600"/>
          <a:ext cx="4921250" cy="528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27" r:id="rId4" imgW="4919898" imgH="5279594" progId="Excel.Chart.8">
                  <p:embed/>
                </p:oleObj>
              </mc:Choice>
              <mc:Fallback>
                <p:oleObj r:id="rId4" imgW="4919898" imgH="5279594" progId="Excel.Chart.8">
                  <p:embed/>
                  <p:pic>
                    <p:nvPicPr>
                      <p:cNvPr id="0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1625600"/>
                        <a:ext cx="4921250" cy="528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521" name="Titolo 1"/>
          <p:cNvSpPr txBox="1">
            <a:spLocks/>
          </p:cNvSpPr>
          <p:nvPr/>
        </p:nvSpPr>
        <p:spPr bwMode="auto">
          <a:xfrm>
            <a:off x="1116013" y="115888"/>
            <a:ext cx="7559675" cy="1152525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>
              <a:lnSpc>
                <a:spcPct val="60000"/>
              </a:lnSpc>
            </a:pPr>
            <a:r>
              <a:rPr lang="it-IT" sz="4000" b="1">
                <a:solidFill>
                  <a:schemeClr val="tx2"/>
                </a:solidFill>
                <a:latin typeface="Calibri" pitchFamily="34" charset="0"/>
              </a:rPr>
              <a:t>RACCOLTA SANGUE FUNICOLARE</a:t>
            </a:r>
          </a:p>
          <a:p>
            <a:pPr algn="ctr">
              <a:lnSpc>
                <a:spcPct val="30000"/>
              </a:lnSpc>
            </a:pPr>
            <a:endParaRPr lang="it-IT" sz="4000" b="1">
              <a:solidFill>
                <a:schemeClr val="tx2"/>
              </a:solidFill>
              <a:latin typeface="Calibri" pitchFamily="34" charset="0"/>
            </a:endParaRPr>
          </a:p>
          <a:p>
            <a:pPr algn="ctr">
              <a:lnSpc>
                <a:spcPct val="60000"/>
              </a:lnSpc>
            </a:pPr>
            <a:r>
              <a:rPr lang="it-IT" sz="3200" b="1">
                <a:solidFill>
                  <a:schemeClr val="tx2"/>
                </a:solidFill>
                <a:latin typeface="Calibri" pitchFamily="34" charset="0"/>
              </a:rPr>
              <a:t>2004-2012</a:t>
            </a:r>
          </a:p>
        </p:txBody>
      </p:sp>
      <p:sp>
        <p:nvSpPr>
          <p:cNvPr id="3" name="Ovale 2"/>
          <p:cNvSpPr/>
          <p:nvPr/>
        </p:nvSpPr>
        <p:spPr>
          <a:xfrm>
            <a:off x="4643438" y="1412875"/>
            <a:ext cx="2592387" cy="1346200"/>
          </a:xfrm>
          <a:prstGeom prst="ellipse">
            <a:avLst/>
          </a:prstGeom>
          <a:solidFill>
            <a:srgbClr val="2C206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5219700" y="1557338"/>
            <a:ext cx="1512888" cy="1076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3200" dirty="0">
                <a:solidFill>
                  <a:srgbClr val="FFFF00"/>
                </a:solidFill>
                <a:latin typeface="+mj-lt"/>
              </a:rPr>
              <a:t>TOT.3678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7521" name="Grafico 9"/>
          <p:cNvGraphicFramePr>
            <a:graphicFrameLocks/>
          </p:cNvGraphicFramePr>
          <p:nvPr/>
        </p:nvGraphicFramePr>
        <p:xfrm>
          <a:off x="2360613" y="2082800"/>
          <a:ext cx="4926012" cy="413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28" r:id="rId4" imgW="4925995" imgH="4133446" progId="Excel.Chart.8">
                  <p:embed/>
                </p:oleObj>
              </mc:Choice>
              <mc:Fallback>
                <p:oleObj r:id="rId4" imgW="4925995" imgH="4133446" progId="Excel.Chart.8">
                  <p:embed/>
                  <p:pic>
                    <p:nvPicPr>
                      <p:cNvPr id="0" name="Grafico 9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0613" y="2082800"/>
                        <a:ext cx="4926012" cy="4133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522" name="Titolo 1"/>
          <p:cNvSpPr txBox="1">
            <a:spLocks/>
          </p:cNvSpPr>
          <p:nvPr/>
        </p:nvSpPr>
        <p:spPr bwMode="auto">
          <a:xfrm>
            <a:off x="827088" y="476250"/>
            <a:ext cx="7561262" cy="1439863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>
              <a:lnSpc>
                <a:spcPct val="60000"/>
              </a:lnSpc>
            </a:pPr>
            <a:r>
              <a:rPr lang="it-IT" sz="4000" b="1">
                <a:solidFill>
                  <a:schemeClr val="tx2"/>
                </a:solidFill>
                <a:latin typeface="Calibri" pitchFamily="34" charset="0"/>
              </a:rPr>
              <a:t>RACCOLTA SANGUE FUNICOLARE:</a:t>
            </a:r>
          </a:p>
          <a:p>
            <a:pPr algn="ctr">
              <a:lnSpc>
                <a:spcPct val="60000"/>
              </a:lnSpc>
            </a:pPr>
            <a:endParaRPr lang="it-IT" sz="4000" b="1">
              <a:solidFill>
                <a:schemeClr val="tx2"/>
              </a:solidFill>
              <a:latin typeface="Calibri" pitchFamily="34" charset="0"/>
            </a:endParaRPr>
          </a:p>
          <a:p>
            <a:pPr algn="ctr">
              <a:lnSpc>
                <a:spcPct val="30000"/>
              </a:lnSpc>
            </a:pPr>
            <a:r>
              <a:rPr lang="it-IT" sz="4000" b="1">
                <a:solidFill>
                  <a:schemeClr val="tx2"/>
                </a:solidFill>
                <a:latin typeface="Calibri" pitchFamily="34" charset="0"/>
              </a:rPr>
              <a:t>MOTIVI della NON RACCOLTA</a:t>
            </a:r>
          </a:p>
          <a:p>
            <a:pPr algn="ctr">
              <a:lnSpc>
                <a:spcPct val="60000"/>
              </a:lnSpc>
            </a:pPr>
            <a:endParaRPr lang="it-IT" sz="3200" b="1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07523" name="CasellaDiTesto 2"/>
          <p:cNvSpPr txBox="1">
            <a:spLocks noChangeArrowheads="1"/>
          </p:cNvSpPr>
          <p:nvPr/>
        </p:nvSpPr>
        <p:spPr bwMode="auto">
          <a:xfrm>
            <a:off x="5580063" y="4565650"/>
            <a:ext cx="13684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/>
              <a:t>49.0 %</a:t>
            </a:r>
          </a:p>
          <a:p>
            <a:endParaRPr lang="it-IT" sz="1400"/>
          </a:p>
          <a:p>
            <a:r>
              <a:rPr lang="it-IT" sz="1400"/>
              <a:t>39.7%</a:t>
            </a:r>
          </a:p>
          <a:p>
            <a:endParaRPr lang="it-IT" sz="1400"/>
          </a:p>
          <a:p>
            <a:r>
              <a:rPr lang="it-IT" sz="1400"/>
              <a:t>6.5%</a:t>
            </a:r>
          </a:p>
          <a:p>
            <a:endParaRPr lang="it-IT" sz="1400"/>
          </a:p>
          <a:p>
            <a:r>
              <a:rPr lang="it-IT" sz="1400"/>
              <a:t>4.8%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CasellaDiTesto 5"/>
          <p:cNvSpPr txBox="1">
            <a:spLocks noChangeArrowheads="1"/>
          </p:cNvSpPr>
          <p:nvPr/>
        </p:nvSpPr>
        <p:spPr bwMode="auto">
          <a:xfrm>
            <a:off x="323850" y="1125538"/>
            <a:ext cx="8591550" cy="535463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charset="2"/>
              <a:buChar char="ü"/>
              <a:defRPr/>
            </a:pPr>
            <a:r>
              <a:rPr lang="en-US" sz="1800" b="1" dirty="0" err="1">
                <a:solidFill>
                  <a:srgbClr val="002060"/>
                </a:solidFill>
                <a:latin typeface="+mn-lt"/>
              </a:rPr>
              <a:t>Percorso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+mn-lt"/>
              </a:rPr>
              <a:t>urgenza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+mn-lt"/>
              </a:rPr>
              <a:t>ostetrico-ginecologica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:  </a:t>
            </a:r>
          </a:p>
          <a:p>
            <a:pPr>
              <a:defRPr/>
            </a:pPr>
            <a:endParaRPr lang="en-US" sz="1800" b="1" dirty="0">
              <a:solidFill>
                <a:srgbClr val="002060"/>
              </a:solidFill>
              <a:latin typeface="+mn-lt"/>
            </a:endParaRPr>
          </a:p>
          <a:p>
            <a:pPr marL="285750" indent="-285750">
              <a:buFont typeface="Wingdings" charset="2"/>
              <a:buChar char="ü"/>
              <a:defRPr/>
            </a:pPr>
            <a:r>
              <a:rPr lang="en-US" sz="1800" dirty="0" err="1">
                <a:solidFill>
                  <a:srgbClr val="002060"/>
                </a:solidFill>
                <a:latin typeface="+mn-lt"/>
              </a:rPr>
              <a:t>Revisione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+mn-lt"/>
              </a:rPr>
              <a:t>procedura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 “</a:t>
            </a:r>
            <a:r>
              <a:rPr lang="en-US" sz="1800" b="1" dirty="0" err="1">
                <a:solidFill>
                  <a:srgbClr val="002060"/>
                </a:solidFill>
                <a:latin typeface="+mn-lt"/>
              </a:rPr>
              <a:t>Codice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+mn-lt"/>
              </a:rPr>
              <a:t>rosso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” , </a:t>
            </a:r>
            <a:r>
              <a:rPr lang="en-US" sz="1800" dirty="0" err="1">
                <a:solidFill>
                  <a:srgbClr val="002060"/>
                </a:solidFill>
                <a:latin typeface="+mn-lt"/>
              </a:rPr>
              <a:t>pubblicata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+mn-lt"/>
              </a:rPr>
              <a:t>sul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+mn-lt"/>
              </a:rPr>
              <a:t>sito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+mn-lt"/>
              </a:rPr>
              <a:t>nazionale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+mn-lt"/>
              </a:rPr>
              <a:t>Agenas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    “</a:t>
            </a:r>
            <a:r>
              <a:rPr lang="en-US" sz="1800" dirty="0" err="1">
                <a:solidFill>
                  <a:srgbClr val="002060"/>
                </a:solidFill>
                <a:latin typeface="+mn-lt"/>
              </a:rPr>
              <a:t>Buone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+mn-lt"/>
              </a:rPr>
              <a:t>pratiche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+mn-lt"/>
              </a:rPr>
              <a:t>cliniche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” </a:t>
            </a:r>
            <a:endParaRPr lang="it-IT" sz="1800" dirty="0">
              <a:solidFill>
                <a:srgbClr val="002060"/>
              </a:solidFill>
              <a:latin typeface="+mn-lt"/>
            </a:endParaRPr>
          </a:p>
          <a:p>
            <a:pPr>
              <a:defRPr/>
            </a:pPr>
            <a:r>
              <a:rPr lang="en-US" sz="1800" dirty="0">
                <a:solidFill>
                  <a:srgbClr val="FF0000"/>
                </a:solidFill>
                <a:latin typeface="+mn-lt"/>
              </a:rPr>
              <a:t>  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 </a:t>
            </a:r>
          </a:p>
          <a:p>
            <a:pPr>
              <a:defRPr/>
            </a:pPr>
            <a:endParaRPr lang="en-US" sz="1800" dirty="0">
              <a:solidFill>
                <a:srgbClr val="002060"/>
              </a:solidFill>
              <a:latin typeface="+mn-lt"/>
            </a:endParaRPr>
          </a:p>
          <a:p>
            <a:pPr marL="285750" indent="-285750">
              <a:buFont typeface="Wingdings" charset="2"/>
              <a:buChar char="ü"/>
              <a:defRPr/>
            </a:pPr>
            <a:r>
              <a:rPr lang="en-US" sz="1800" b="1" dirty="0">
                <a:solidFill>
                  <a:srgbClr val="002060"/>
                </a:solidFill>
                <a:latin typeface="+mn-lt"/>
              </a:rPr>
              <a:t> “Audit </a:t>
            </a:r>
            <a:r>
              <a:rPr lang="en-US" sz="1800" b="1" dirty="0" err="1">
                <a:solidFill>
                  <a:srgbClr val="002060"/>
                </a:solidFill>
                <a:latin typeface="+mn-lt"/>
              </a:rPr>
              <a:t>clinico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+mn-lt"/>
              </a:rPr>
              <a:t>Sala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+mn-lt"/>
              </a:rPr>
              <a:t>parto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”  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(1° </a:t>
            </a:r>
            <a:r>
              <a:rPr lang="en-US" sz="1800" dirty="0" err="1">
                <a:solidFill>
                  <a:srgbClr val="002060"/>
                </a:solidFill>
                <a:latin typeface="+mn-lt"/>
              </a:rPr>
              <a:t>incontro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 11 </a:t>
            </a:r>
            <a:r>
              <a:rPr lang="en-US" sz="1800" dirty="0" err="1">
                <a:solidFill>
                  <a:srgbClr val="002060"/>
                </a:solidFill>
                <a:latin typeface="+mn-lt"/>
              </a:rPr>
              <a:t>marzo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 2013 h.13.30-14.30)</a:t>
            </a:r>
          </a:p>
          <a:p>
            <a:pPr>
              <a:buFont typeface="Wingdings" pitchFamily="2" charset="2"/>
              <a:buChar char="Ø"/>
              <a:defRPr/>
            </a:pPr>
            <a:endParaRPr lang="en-US" sz="1800" dirty="0">
              <a:solidFill>
                <a:srgbClr val="002060"/>
              </a:solidFill>
              <a:latin typeface="+mn-lt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1800" dirty="0">
              <a:solidFill>
                <a:srgbClr val="002060"/>
              </a:solidFill>
              <a:latin typeface="+mn-lt"/>
            </a:endParaRPr>
          </a:p>
          <a:p>
            <a:pPr marL="285750" indent="-285750">
              <a:buClr>
                <a:srgbClr val="FF0000"/>
              </a:buClr>
              <a:buFont typeface="Wingdings" charset="2"/>
              <a:buChar char="ü"/>
              <a:defRPr/>
            </a:pPr>
            <a:r>
              <a:rPr lang="en-US" sz="1800" dirty="0">
                <a:solidFill>
                  <a:srgbClr val="002060"/>
                </a:solidFill>
                <a:latin typeface="+mn-lt"/>
              </a:rPr>
              <a:t>    </a:t>
            </a:r>
            <a:r>
              <a:rPr lang="en-US" sz="1800" dirty="0" err="1">
                <a:solidFill>
                  <a:srgbClr val="002060"/>
                </a:solidFill>
                <a:latin typeface="+mn-lt"/>
              </a:rPr>
              <a:t>Percorso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 “</a:t>
            </a:r>
            <a:r>
              <a:rPr lang="en-US" sz="1800" b="1" dirty="0" err="1">
                <a:solidFill>
                  <a:srgbClr val="002060"/>
                </a:solidFill>
                <a:latin typeface="+mn-lt"/>
              </a:rPr>
              <a:t>bassa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+mn-lt"/>
              </a:rPr>
              <a:t>intensita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` di cure” 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in </a:t>
            </a:r>
            <a:r>
              <a:rPr lang="en-US" sz="1800" dirty="0" err="1">
                <a:solidFill>
                  <a:srgbClr val="002060"/>
                </a:solidFill>
                <a:latin typeface="+mn-lt"/>
              </a:rPr>
              <a:t>Sala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+mn-lt"/>
              </a:rPr>
              <a:t>parto-degenza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+mn-lt"/>
              </a:rPr>
              <a:t>Ost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. </a:t>
            </a:r>
            <a:r>
              <a:rPr lang="en-US" sz="1800" dirty="0" err="1">
                <a:solidFill>
                  <a:srgbClr val="002060"/>
                </a:solidFill>
                <a:latin typeface="+mn-lt"/>
              </a:rPr>
              <a:t>fisiologica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    </a:t>
            </a:r>
            <a:r>
              <a:rPr lang="en-US" sz="1800" dirty="0" err="1">
                <a:solidFill>
                  <a:srgbClr val="002060"/>
                </a:solidFill>
                <a:latin typeface="+mn-lt"/>
              </a:rPr>
              <a:t>e`inserito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+mn-lt"/>
              </a:rPr>
              <a:t>fra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  </a:t>
            </a:r>
            <a:r>
              <a:rPr lang="en-US" sz="1800" dirty="0" err="1">
                <a:solidFill>
                  <a:srgbClr val="002060"/>
                </a:solidFill>
                <a:latin typeface="+mn-lt"/>
              </a:rPr>
              <a:t>i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+mn-lt"/>
              </a:rPr>
              <a:t>percorsi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 del </a:t>
            </a:r>
            <a:r>
              <a:rPr lang="en-US" sz="1800" dirty="0" err="1">
                <a:solidFill>
                  <a:srgbClr val="002060"/>
                </a:solidFill>
                <a:latin typeface="+mn-lt"/>
              </a:rPr>
              <a:t>nuovo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+mn-lt"/>
              </a:rPr>
              <a:t>ospedale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  (</a:t>
            </a:r>
            <a:r>
              <a:rPr lang="en-US" sz="1800" dirty="0" err="1">
                <a:solidFill>
                  <a:srgbClr val="002060"/>
                </a:solidFill>
                <a:latin typeface="+mn-lt"/>
              </a:rPr>
              <a:t>collaborazione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+mn-lt"/>
              </a:rPr>
              <a:t>CdL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+mn-lt"/>
              </a:rPr>
              <a:t>Ostetricia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) :</a:t>
            </a:r>
          </a:p>
          <a:p>
            <a:pPr>
              <a:defRPr/>
            </a:pPr>
            <a:r>
              <a:rPr lang="en-US" sz="1800" dirty="0">
                <a:solidFill>
                  <a:srgbClr val="002060"/>
                </a:solidFill>
                <a:latin typeface="+mn-lt"/>
              </a:rPr>
              <a:t>                             - </a:t>
            </a:r>
            <a:r>
              <a:rPr lang="en-US" sz="1800" dirty="0" err="1">
                <a:solidFill>
                  <a:srgbClr val="002060"/>
                </a:solidFill>
                <a:latin typeface="+mn-lt"/>
              </a:rPr>
              <a:t>completamento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+mn-lt"/>
              </a:rPr>
              <a:t>cartella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+mn-lt"/>
              </a:rPr>
              <a:t>clinica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 : “</a:t>
            </a:r>
            <a:r>
              <a:rPr lang="en-US" sz="1800" dirty="0" err="1">
                <a:solidFill>
                  <a:srgbClr val="002060"/>
                </a:solidFill>
                <a:latin typeface="+mn-lt"/>
              </a:rPr>
              <a:t>profili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 di </a:t>
            </a:r>
            <a:r>
              <a:rPr lang="en-US" sz="1800" dirty="0" err="1">
                <a:solidFill>
                  <a:srgbClr val="002060"/>
                </a:solidFill>
                <a:latin typeface="+mn-lt"/>
              </a:rPr>
              <a:t>rischio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”</a:t>
            </a:r>
          </a:p>
          <a:p>
            <a:pPr>
              <a:defRPr/>
            </a:pPr>
            <a:endParaRPr lang="en-US" sz="1800" dirty="0">
              <a:solidFill>
                <a:srgbClr val="002060"/>
              </a:solidFill>
              <a:latin typeface="+mn-lt"/>
            </a:endParaRPr>
          </a:p>
          <a:p>
            <a:pPr>
              <a:defRPr/>
            </a:pPr>
            <a:r>
              <a:rPr lang="en-US" sz="1800" dirty="0">
                <a:solidFill>
                  <a:srgbClr val="002060"/>
                </a:solidFill>
                <a:latin typeface="+mn-lt"/>
              </a:rPr>
              <a:t>                             - </a:t>
            </a:r>
            <a:r>
              <a:rPr lang="en-US" sz="1800" dirty="0" err="1">
                <a:solidFill>
                  <a:srgbClr val="002060"/>
                </a:solidFill>
                <a:latin typeface="+mn-lt"/>
              </a:rPr>
              <a:t>predisposizione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 e </a:t>
            </a:r>
            <a:r>
              <a:rPr lang="en-US" sz="1800" dirty="0" err="1">
                <a:solidFill>
                  <a:srgbClr val="002060"/>
                </a:solidFill>
                <a:latin typeface="+mn-lt"/>
              </a:rPr>
              <a:t>diffusione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 Linea-</a:t>
            </a:r>
            <a:r>
              <a:rPr lang="en-US" sz="1800" dirty="0" err="1">
                <a:solidFill>
                  <a:srgbClr val="002060"/>
                </a:solidFill>
                <a:latin typeface="+mn-lt"/>
              </a:rPr>
              <a:t>guida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+mn-lt"/>
              </a:rPr>
              <a:t>dedicata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;</a:t>
            </a:r>
          </a:p>
          <a:p>
            <a:pPr>
              <a:defRPr/>
            </a:pPr>
            <a:endParaRPr lang="en-US" sz="1800" dirty="0">
              <a:solidFill>
                <a:srgbClr val="002060"/>
              </a:solidFill>
              <a:latin typeface="+mn-lt"/>
            </a:endParaRPr>
          </a:p>
          <a:p>
            <a:pPr marL="285750" indent="-285750">
              <a:buClr>
                <a:srgbClr val="FF0000"/>
              </a:buClr>
              <a:buFont typeface="Wingdings" charset="2"/>
              <a:buChar char="ü"/>
              <a:defRPr/>
            </a:pPr>
            <a:r>
              <a:rPr lang="en-US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+mn-lt"/>
              </a:rPr>
              <a:t>predisposizione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+mn-lt"/>
              </a:rPr>
              <a:t>Istruzione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+mn-lt"/>
              </a:rPr>
              <a:t>operativa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  </a:t>
            </a:r>
            <a:r>
              <a:rPr lang="en-US" sz="1800" b="1" dirty="0" err="1">
                <a:solidFill>
                  <a:srgbClr val="002060"/>
                </a:solidFill>
                <a:latin typeface="+mn-lt"/>
              </a:rPr>
              <a:t>emorragia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+mn-lt"/>
              </a:rPr>
              <a:t>parto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con </a:t>
            </a:r>
            <a:r>
              <a:rPr lang="en-US" sz="1800" dirty="0" err="1">
                <a:solidFill>
                  <a:srgbClr val="002060"/>
                </a:solidFill>
                <a:latin typeface="+mn-lt"/>
              </a:rPr>
              <a:t>embolizzazione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+mn-lt"/>
              </a:rPr>
              <a:t>uterina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”.  (</a:t>
            </a:r>
            <a:r>
              <a:rPr lang="en-US" sz="1800" dirty="0" err="1">
                <a:solidFill>
                  <a:srgbClr val="002060"/>
                </a:solidFill>
                <a:latin typeface="+mn-lt"/>
              </a:rPr>
              <a:t>Progetto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+mn-lt"/>
              </a:rPr>
              <a:t>aziendale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  Risk management </a:t>
            </a:r>
            <a:r>
              <a:rPr lang="en-US" sz="1800" dirty="0" err="1">
                <a:solidFill>
                  <a:srgbClr val="002060"/>
                </a:solidFill>
                <a:latin typeface="+mn-lt"/>
              </a:rPr>
              <a:t>ostetrico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 2012).</a:t>
            </a:r>
          </a:p>
          <a:p>
            <a:pPr>
              <a:buClr>
                <a:srgbClr val="FF0000"/>
              </a:buClr>
              <a:defRPr/>
            </a:pPr>
            <a:endParaRPr lang="en-US" sz="1800" dirty="0">
              <a:solidFill>
                <a:srgbClr val="002060"/>
              </a:solidFill>
              <a:latin typeface="+mn-lt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  <a:defRPr/>
            </a:pPr>
            <a:endParaRPr lang="it-IT" sz="1800" b="1" dirty="0">
              <a:solidFill>
                <a:srgbClr val="FF0000"/>
              </a:solidFill>
            </a:endParaRPr>
          </a:p>
        </p:txBody>
      </p:sp>
      <p:sp>
        <p:nvSpPr>
          <p:cNvPr id="109570" name="Titolo 1"/>
          <p:cNvSpPr txBox="1">
            <a:spLocks/>
          </p:cNvSpPr>
          <p:nvPr/>
        </p:nvSpPr>
        <p:spPr bwMode="auto">
          <a:xfrm>
            <a:off x="755650" y="44450"/>
            <a:ext cx="7848600" cy="981075"/>
          </a:xfrm>
          <a:prstGeom prst="rect">
            <a:avLst/>
          </a:prstGeom>
          <a:solidFill>
            <a:srgbClr val="FFFFFF"/>
          </a:solidFill>
          <a:ln w="38100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>
              <a:lnSpc>
                <a:spcPct val="60000"/>
              </a:lnSpc>
            </a:pPr>
            <a:r>
              <a:rPr lang="it-IT" sz="4000" b="1">
                <a:solidFill>
                  <a:srgbClr val="000090"/>
                </a:solidFill>
                <a:latin typeface="Calibri" pitchFamily="34" charset="0"/>
              </a:rPr>
              <a:t>REPORT 2012…cosa abbiamo fatto..</a:t>
            </a:r>
          </a:p>
          <a:p>
            <a:pPr algn="ctr">
              <a:lnSpc>
                <a:spcPct val="60000"/>
              </a:lnSpc>
            </a:pPr>
            <a:endParaRPr lang="it-IT" sz="3200" b="1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6" name="Ovale 5"/>
          <p:cNvSpPr/>
          <p:nvPr/>
        </p:nvSpPr>
        <p:spPr>
          <a:xfrm>
            <a:off x="5364163" y="1125538"/>
            <a:ext cx="1728787" cy="503237"/>
          </a:xfrm>
          <a:prstGeom prst="ellipse">
            <a:avLst/>
          </a:prstGeom>
          <a:solidFill>
            <a:srgbClr val="2C206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9572" name="CasellaDiTesto 1"/>
          <p:cNvSpPr txBox="1">
            <a:spLocks noChangeArrowheads="1"/>
          </p:cNvSpPr>
          <p:nvPr/>
        </p:nvSpPr>
        <p:spPr bwMode="auto">
          <a:xfrm>
            <a:off x="5580063" y="1125538"/>
            <a:ext cx="13747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solidFill>
                  <a:srgbClr val="FFFFFF"/>
                </a:solidFill>
              </a:rPr>
              <a:t>completato</a:t>
            </a:r>
          </a:p>
        </p:txBody>
      </p:sp>
      <p:sp>
        <p:nvSpPr>
          <p:cNvPr id="8" name="Ovale 7"/>
          <p:cNvSpPr/>
          <p:nvPr/>
        </p:nvSpPr>
        <p:spPr>
          <a:xfrm>
            <a:off x="5435600" y="2060575"/>
            <a:ext cx="1728788" cy="504825"/>
          </a:xfrm>
          <a:prstGeom prst="ellipse">
            <a:avLst/>
          </a:prstGeom>
          <a:solidFill>
            <a:srgbClr val="2C206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9574" name="CasellaDiTesto 8"/>
          <p:cNvSpPr txBox="1">
            <a:spLocks noChangeArrowheads="1"/>
          </p:cNvSpPr>
          <p:nvPr/>
        </p:nvSpPr>
        <p:spPr bwMode="auto">
          <a:xfrm>
            <a:off x="5651500" y="2124075"/>
            <a:ext cx="13747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solidFill>
                  <a:srgbClr val="FFFFFF"/>
                </a:solidFill>
              </a:rPr>
              <a:t>completato</a:t>
            </a:r>
          </a:p>
        </p:txBody>
      </p:sp>
      <p:sp>
        <p:nvSpPr>
          <p:cNvPr id="10" name="Ovale 9"/>
          <p:cNvSpPr/>
          <p:nvPr/>
        </p:nvSpPr>
        <p:spPr>
          <a:xfrm>
            <a:off x="7164388" y="4221163"/>
            <a:ext cx="1728787" cy="503237"/>
          </a:xfrm>
          <a:prstGeom prst="ellipse">
            <a:avLst/>
          </a:prstGeom>
          <a:solidFill>
            <a:srgbClr val="2C206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9576" name="CasellaDiTesto 10"/>
          <p:cNvSpPr txBox="1">
            <a:spLocks noChangeArrowheads="1"/>
          </p:cNvSpPr>
          <p:nvPr/>
        </p:nvSpPr>
        <p:spPr bwMode="auto">
          <a:xfrm>
            <a:off x="7373938" y="4283075"/>
            <a:ext cx="1374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solidFill>
                  <a:srgbClr val="FFFFFF"/>
                </a:solidFill>
              </a:rPr>
              <a:t>completato</a:t>
            </a:r>
          </a:p>
        </p:txBody>
      </p:sp>
      <p:sp>
        <p:nvSpPr>
          <p:cNvPr id="12" name="Ovale 11"/>
          <p:cNvSpPr/>
          <p:nvPr/>
        </p:nvSpPr>
        <p:spPr>
          <a:xfrm>
            <a:off x="7164388" y="5589588"/>
            <a:ext cx="1728787" cy="503237"/>
          </a:xfrm>
          <a:prstGeom prst="ellipse">
            <a:avLst/>
          </a:prstGeom>
          <a:solidFill>
            <a:srgbClr val="2C206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9578" name="CasellaDiTesto 12"/>
          <p:cNvSpPr txBox="1">
            <a:spLocks noChangeArrowheads="1"/>
          </p:cNvSpPr>
          <p:nvPr/>
        </p:nvSpPr>
        <p:spPr bwMode="auto">
          <a:xfrm>
            <a:off x="7373938" y="5651500"/>
            <a:ext cx="1374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solidFill>
                  <a:srgbClr val="FFFFFF"/>
                </a:solidFill>
              </a:rPr>
              <a:t>completato</a:t>
            </a:r>
          </a:p>
        </p:txBody>
      </p:sp>
      <p:sp>
        <p:nvSpPr>
          <p:cNvPr id="15" name="Ovale 14"/>
          <p:cNvSpPr/>
          <p:nvPr/>
        </p:nvSpPr>
        <p:spPr>
          <a:xfrm>
            <a:off x="179388" y="4652963"/>
            <a:ext cx="1728787" cy="504825"/>
          </a:xfrm>
          <a:prstGeom prst="ellipse">
            <a:avLst/>
          </a:prstGeom>
          <a:solidFill>
            <a:srgbClr val="2C206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9580" name="CasellaDiTesto 15"/>
          <p:cNvSpPr txBox="1">
            <a:spLocks noChangeArrowheads="1"/>
          </p:cNvSpPr>
          <p:nvPr/>
        </p:nvSpPr>
        <p:spPr bwMode="auto">
          <a:xfrm>
            <a:off x="323850" y="4716463"/>
            <a:ext cx="14366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solidFill>
                  <a:srgbClr val="FFFFFF"/>
                </a:solidFill>
              </a:rPr>
              <a:t>Aprile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CasellaDiTesto 5"/>
          <p:cNvSpPr txBox="1">
            <a:spLocks noChangeArrowheads="1"/>
          </p:cNvSpPr>
          <p:nvPr/>
        </p:nvSpPr>
        <p:spPr bwMode="auto">
          <a:xfrm>
            <a:off x="323850" y="2870200"/>
            <a:ext cx="8534400" cy="2586038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charset="2"/>
              <a:buChar char="ü"/>
              <a:defRPr/>
            </a:pPr>
            <a:r>
              <a:rPr lang="en-US" sz="1800" dirty="0" err="1">
                <a:solidFill>
                  <a:schemeClr val="accent3">
                    <a:lumMod val="75000"/>
                  </a:schemeClr>
                </a:solidFill>
                <a:latin typeface="+mn-lt"/>
              </a:rPr>
              <a:t>Scheda</a:t>
            </a:r>
            <a:r>
              <a:rPr lang="en-US" sz="18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 “</a:t>
            </a:r>
            <a:r>
              <a:rPr lang="en-US" sz="1800" dirty="0" err="1">
                <a:solidFill>
                  <a:schemeClr val="accent3">
                    <a:lumMod val="75000"/>
                  </a:schemeClr>
                </a:solidFill>
                <a:latin typeface="+mn-lt"/>
              </a:rPr>
              <a:t>neonato</a:t>
            </a:r>
            <a:r>
              <a:rPr lang="en-US" sz="18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accent3">
                    <a:lumMod val="75000"/>
                  </a:schemeClr>
                </a:solidFill>
                <a:latin typeface="+mn-lt"/>
              </a:rPr>
              <a:t>morto</a:t>
            </a:r>
            <a:r>
              <a:rPr lang="en-US" sz="18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” e </a:t>
            </a:r>
            <a:r>
              <a:rPr lang="en-US" sz="1800" dirty="0" err="1">
                <a:solidFill>
                  <a:schemeClr val="accent3">
                    <a:lumMod val="75000"/>
                  </a:schemeClr>
                </a:solidFill>
                <a:latin typeface="+mn-lt"/>
              </a:rPr>
              <a:t>revisione</a:t>
            </a:r>
            <a:r>
              <a:rPr lang="en-US" sz="18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 Linea </a:t>
            </a:r>
            <a:r>
              <a:rPr lang="en-US" sz="1800" dirty="0" err="1">
                <a:solidFill>
                  <a:schemeClr val="accent3">
                    <a:lumMod val="75000"/>
                  </a:schemeClr>
                </a:solidFill>
                <a:latin typeface="+mn-lt"/>
              </a:rPr>
              <a:t>Guida</a:t>
            </a:r>
            <a:r>
              <a:rPr lang="en-US" sz="18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.</a:t>
            </a:r>
          </a:p>
          <a:p>
            <a:pPr>
              <a:buFont typeface="Wingdings" pitchFamily="2" charset="2"/>
              <a:buChar char="Ø"/>
              <a:defRPr/>
            </a:pPr>
            <a:endParaRPr lang="en-US" sz="1800" b="1" dirty="0">
              <a:solidFill>
                <a:srgbClr val="002060"/>
              </a:solidFill>
              <a:latin typeface="+mn-lt"/>
            </a:endParaRPr>
          </a:p>
          <a:p>
            <a:pPr marL="285750" indent="-285750">
              <a:buFont typeface="Wingdings" charset="2"/>
              <a:buChar char="ü"/>
              <a:defRPr/>
            </a:pPr>
            <a:r>
              <a:rPr lang="en-US" sz="1800" dirty="0" err="1">
                <a:solidFill>
                  <a:srgbClr val="002060"/>
                </a:solidFill>
                <a:latin typeface="+mn-lt"/>
              </a:rPr>
              <a:t>Approfondimento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: 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“</a:t>
            </a:r>
            <a:r>
              <a:rPr lang="en-US" sz="1800" b="1" dirty="0" err="1">
                <a:solidFill>
                  <a:srgbClr val="002060"/>
                </a:solidFill>
                <a:latin typeface="+mn-lt"/>
              </a:rPr>
              <a:t>Neuroprotezione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 con MgSO4 </a:t>
            </a:r>
            <a:r>
              <a:rPr lang="en-US" sz="1800" b="1" dirty="0" err="1">
                <a:solidFill>
                  <a:srgbClr val="002060"/>
                </a:solidFill>
                <a:latin typeface="+mn-lt"/>
              </a:rPr>
              <a:t>nel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+mn-lt"/>
              </a:rPr>
              <a:t>grande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+mn-lt"/>
              </a:rPr>
              <a:t>pretermine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”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. (</a:t>
            </a:r>
            <a:r>
              <a:rPr lang="en-US" sz="1800" dirty="0" err="1">
                <a:solidFill>
                  <a:srgbClr val="002060"/>
                </a:solidFill>
                <a:latin typeface="+mn-lt"/>
              </a:rPr>
              <a:t>Raccomandazione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  </a:t>
            </a:r>
            <a:r>
              <a:rPr lang="en-US" sz="1800" dirty="0" err="1">
                <a:solidFill>
                  <a:srgbClr val="002060"/>
                </a:solidFill>
                <a:latin typeface="+mn-lt"/>
              </a:rPr>
              <a:t>grado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 A).</a:t>
            </a:r>
          </a:p>
          <a:p>
            <a:pPr>
              <a:buFont typeface="Wingdings" pitchFamily="2" charset="2"/>
              <a:buChar char="Ø"/>
              <a:defRPr/>
            </a:pPr>
            <a:endParaRPr lang="en-US" sz="1800" dirty="0">
              <a:solidFill>
                <a:srgbClr val="002060"/>
              </a:solidFill>
              <a:latin typeface="+mn-lt"/>
            </a:endParaRPr>
          </a:p>
          <a:p>
            <a:pPr marL="285750" indent="-285750">
              <a:buClr>
                <a:srgbClr val="FF0000"/>
              </a:buClr>
              <a:buFont typeface="Wingdings" charset="2"/>
              <a:buChar char="ü"/>
              <a:defRPr/>
            </a:pPr>
            <a:r>
              <a:rPr lang="en-US" sz="1800" dirty="0" err="1">
                <a:solidFill>
                  <a:srgbClr val="002060"/>
                </a:solidFill>
                <a:latin typeface="+mn-lt"/>
              </a:rPr>
              <a:t>Revisione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Linea </a:t>
            </a:r>
            <a:r>
              <a:rPr lang="en-US" sz="1800" b="1" dirty="0" err="1">
                <a:solidFill>
                  <a:srgbClr val="002060"/>
                </a:solidFill>
                <a:latin typeface="+mn-lt"/>
              </a:rPr>
              <a:t>Guida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+mn-lt"/>
              </a:rPr>
              <a:t>induzione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. </a:t>
            </a:r>
            <a:r>
              <a:rPr lang="en-US" sz="1800" dirty="0" err="1">
                <a:solidFill>
                  <a:srgbClr val="002060"/>
                </a:solidFill>
                <a:latin typeface="+mn-lt"/>
              </a:rPr>
              <a:t>Eventuale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+mn-lt"/>
              </a:rPr>
              <a:t>utilizzo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 di Foley </a:t>
            </a:r>
            <a:r>
              <a:rPr lang="en-US" sz="1800" dirty="0" err="1">
                <a:solidFill>
                  <a:srgbClr val="002060"/>
                </a:solidFill>
                <a:latin typeface="+mn-lt"/>
              </a:rPr>
              <a:t>nelle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 pre-</a:t>
            </a:r>
            <a:r>
              <a:rPr lang="en-US" sz="1800" dirty="0" err="1">
                <a:solidFill>
                  <a:srgbClr val="002060"/>
                </a:solidFill>
                <a:latin typeface="+mn-lt"/>
              </a:rPr>
              <a:t>tc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. </a:t>
            </a:r>
          </a:p>
          <a:p>
            <a:pPr>
              <a:buClr>
                <a:srgbClr val="FF0000"/>
              </a:buClr>
              <a:defRPr/>
            </a:pPr>
            <a:endParaRPr lang="en-US" sz="1800" dirty="0">
              <a:solidFill>
                <a:srgbClr val="002060"/>
              </a:solidFill>
            </a:endParaRPr>
          </a:p>
          <a:p>
            <a:pPr marL="285750" indent="-285750">
              <a:buClr>
                <a:srgbClr val="FF0000"/>
              </a:buClr>
              <a:buFont typeface="Wingdings" charset="2"/>
              <a:buChar char="ü"/>
              <a:defRPr/>
            </a:pPr>
            <a:r>
              <a:rPr lang="en-US" sz="1800" dirty="0" err="1">
                <a:solidFill>
                  <a:srgbClr val="002060"/>
                </a:solidFill>
                <a:latin typeface="+mn-lt"/>
              </a:rPr>
              <a:t>Progetto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 risk management </a:t>
            </a:r>
            <a:r>
              <a:rPr lang="en-US" sz="1800" dirty="0" err="1">
                <a:solidFill>
                  <a:srgbClr val="002060"/>
                </a:solidFill>
                <a:latin typeface="+mn-lt"/>
              </a:rPr>
              <a:t>aziendale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: 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“</a:t>
            </a:r>
            <a:r>
              <a:rPr lang="en-US" sz="1800" b="1" dirty="0" err="1">
                <a:solidFill>
                  <a:srgbClr val="002060"/>
                </a:solidFill>
                <a:latin typeface="+mn-lt"/>
              </a:rPr>
              <a:t>Gestione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+mn-lt"/>
              </a:rPr>
              <a:t>della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+mn-lt"/>
              </a:rPr>
              <a:t>gestante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+mn-lt"/>
              </a:rPr>
              <a:t>ipertesa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”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.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  <a:defRPr/>
            </a:pPr>
            <a:endParaRPr lang="it-IT" sz="1800" b="1" dirty="0">
              <a:solidFill>
                <a:srgbClr val="FF0000"/>
              </a:solidFill>
            </a:endParaRPr>
          </a:p>
        </p:txBody>
      </p:sp>
      <p:sp>
        <p:nvSpPr>
          <p:cNvPr id="110594" name="Titolo 1"/>
          <p:cNvSpPr txBox="1">
            <a:spLocks/>
          </p:cNvSpPr>
          <p:nvPr/>
        </p:nvSpPr>
        <p:spPr bwMode="auto">
          <a:xfrm>
            <a:off x="755650" y="1152525"/>
            <a:ext cx="7848600" cy="981075"/>
          </a:xfrm>
          <a:prstGeom prst="rect">
            <a:avLst/>
          </a:prstGeom>
          <a:solidFill>
            <a:srgbClr val="FFFFFF"/>
          </a:solidFill>
          <a:ln w="38100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>
              <a:lnSpc>
                <a:spcPct val="60000"/>
              </a:lnSpc>
            </a:pPr>
            <a:r>
              <a:rPr lang="it-IT" sz="4000" b="1">
                <a:solidFill>
                  <a:srgbClr val="000090"/>
                </a:solidFill>
                <a:latin typeface="Calibri" pitchFamily="34" charset="0"/>
              </a:rPr>
              <a:t>REPORT 2013…i prossimi passi..</a:t>
            </a:r>
          </a:p>
          <a:p>
            <a:pPr algn="ctr">
              <a:lnSpc>
                <a:spcPct val="60000"/>
              </a:lnSpc>
            </a:pPr>
            <a:endParaRPr lang="it-IT" sz="3200" b="1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10" descr="H:\colleghe\IMG_00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819400"/>
            <a:ext cx="3622675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18" name="Picture 41" descr="C:\Users\Roberto\Documents\Bruna\Foto\colleghe\IMG_016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140200" y="1862138"/>
            <a:ext cx="3049588" cy="2287587"/>
          </a:xfrm>
        </p:spPr>
      </p:pic>
      <p:pic>
        <p:nvPicPr>
          <p:cNvPr id="111619" name="Picture 22" descr="H:\colleghe\IMG_008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4383088"/>
            <a:ext cx="3863975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0" name="Titolo 1"/>
          <p:cNvSpPr txBox="1">
            <a:spLocks/>
          </p:cNvSpPr>
          <p:nvPr/>
        </p:nvSpPr>
        <p:spPr bwMode="auto">
          <a:xfrm>
            <a:off x="755650" y="620713"/>
            <a:ext cx="7848600" cy="981075"/>
          </a:xfrm>
          <a:prstGeom prst="rect">
            <a:avLst/>
          </a:prstGeom>
          <a:solidFill>
            <a:srgbClr val="FFFFFF"/>
          </a:solidFill>
          <a:ln w="38100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>
              <a:lnSpc>
                <a:spcPct val="60000"/>
              </a:lnSpc>
            </a:pPr>
            <a:r>
              <a:rPr lang="it-IT" sz="4000" b="1">
                <a:solidFill>
                  <a:srgbClr val="000090"/>
                </a:solidFill>
                <a:latin typeface="Calibri" pitchFamily="34" charset="0"/>
              </a:rPr>
              <a:t>QUELLI… DELLA SALA PARTO</a:t>
            </a:r>
          </a:p>
          <a:p>
            <a:pPr algn="ctr">
              <a:lnSpc>
                <a:spcPct val="60000"/>
              </a:lnSpc>
            </a:pPr>
            <a:endParaRPr lang="it-IT" sz="3200" b="1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11621" name="Titolo 1"/>
          <p:cNvSpPr txBox="1">
            <a:spLocks/>
          </p:cNvSpPr>
          <p:nvPr/>
        </p:nvSpPr>
        <p:spPr bwMode="auto">
          <a:xfrm>
            <a:off x="1042988" y="6029325"/>
            <a:ext cx="2152650" cy="10001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>
              <a:lnSpc>
                <a:spcPct val="60000"/>
              </a:lnSpc>
            </a:pPr>
            <a:r>
              <a:rPr lang="it-IT" sz="4000" b="1">
                <a:solidFill>
                  <a:srgbClr val="000090"/>
                </a:solidFill>
                <a:latin typeface="Calibri" pitchFamily="34" charset="0"/>
              </a:rPr>
              <a:t>Grazie...</a:t>
            </a:r>
          </a:p>
          <a:p>
            <a:pPr algn="ctr">
              <a:lnSpc>
                <a:spcPct val="60000"/>
              </a:lnSpc>
            </a:pPr>
            <a:endParaRPr lang="it-IT" sz="3200" b="1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>
          <a:xfrm>
            <a:off x="2124075" y="1196975"/>
            <a:ext cx="5111750" cy="1295400"/>
          </a:xfrm>
          <a:gradFill rotWithShape="1">
            <a:gsLst>
              <a:gs pos="0">
                <a:srgbClr val="BCFF86"/>
              </a:gs>
              <a:gs pos="50000">
                <a:srgbClr val="D4FFB6"/>
              </a:gs>
              <a:gs pos="100000">
                <a:srgbClr val="E9FFDB"/>
              </a:gs>
            </a:gsLst>
            <a:lin ang="10800000" scaled="1"/>
          </a:gradFill>
        </p:spPr>
        <p:txBody>
          <a:bodyPr/>
          <a:lstStyle/>
          <a:p>
            <a:pPr algn="ctr" eaLnBrk="1" hangingPunct="1"/>
            <a:r>
              <a:rPr lang="en-GB" sz="4000" b="1" smtClean="0"/>
              <a:t>DATI GENERALI</a:t>
            </a:r>
            <a:br>
              <a:rPr lang="en-GB" sz="4000" b="1" smtClean="0"/>
            </a:br>
            <a:r>
              <a:rPr lang="en-GB" sz="2800" b="1" smtClean="0"/>
              <a:t> </a:t>
            </a:r>
            <a:endParaRPr lang="en-US" sz="2800" b="1" smtClean="0"/>
          </a:p>
        </p:txBody>
      </p:sp>
      <p:sp>
        <p:nvSpPr>
          <p:cNvPr id="26626" name="Text Box 71"/>
          <p:cNvSpPr txBox="1">
            <a:spLocks noChangeArrowheads="1"/>
          </p:cNvSpPr>
          <p:nvPr/>
        </p:nvSpPr>
        <p:spPr bwMode="auto">
          <a:xfrm>
            <a:off x="593725" y="62182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sz="2400"/>
          </a:p>
        </p:txBody>
      </p:sp>
      <p:graphicFrame>
        <p:nvGraphicFramePr>
          <p:cNvPr id="9" name="Tabella 8"/>
          <p:cNvGraphicFramePr>
            <a:graphicFrameLocks noGrp="1"/>
          </p:cNvGraphicFramePr>
          <p:nvPr/>
        </p:nvGraphicFramePr>
        <p:xfrm>
          <a:off x="381000" y="2971800"/>
          <a:ext cx="3886200" cy="2362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3100"/>
                <a:gridCol w="1943100"/>
              </a:tblGrid>
              <a:tr h="447897">
                <a:tc>
                  <a:txBody>
                    <a:bodyPr/>
                    <a:lstStyle/>
                    <a:p>
                      <a:r>
                        <a:rPr lang="it-IT" dirty="0" smtClean="0"/>
                        <a:t>PARTI</a:t>
                      </a:r>
                      <a:endParaRPr lang="it-IT" dirty="0"/>
                    </a:p>
                  </a:txBody>
                  <a:tcPr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NUMERO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33CC"/>
                    </a:solidFill>
                  </a:tcPr>
                </a:tc>
              </a:tr>
              <a:tr h="478576">
                <a:tc>
                  <a:txBody>
                    <a:bodyPr/>
                    <a:lstStyle/>
                    <a:p>
                      <a:pPr algn="l"/>
                      <a:r>
                        <a:rPr lang="it-IT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SINGOLI</a:t>
                      </a:r>
                      <a:endParaRPr lang="it-IT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3747</a:t>
                      </a:r>
                      <a:endParaRPr lang="it-IT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8576">
                <a:tc>
                  <a:txBody>
                    <a:bodyPr/>
                    <a:lstStyle/>
                    <a:p>
                      <a:pPr algn="l"/>
                      <a:r>
                        <a:rPr lang="it-IT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GEMELLARI</a:t>
                      </a:r>
                      <a:endParaRPr lang="it-IT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it-IT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8576">
                <a:tc>
                  <a:txBody>
                    <a:bodyPr/>
                    <a:lstStyle/>
                    <a:p>
                      <a:pPr algn="l"/>
                      <a:r>
                        <a:rPr lang="it-IT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TRIGEMINI</a:t>
                      </a:r>
                      <a:endParaRPr lang="it-IT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it-IT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8576">
                <a:tc>
                  <a:txBody>
                    <a:bodyPr/>
                    <a:lstStyle/>
                    <a:p>
                      <a:pPr algn="l"/>
                      <a:r>
                        <a:rPr lang="it-IT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TOTALE</a:t>
                      </a:r>
                      <a:endParaRPr lang="it-IT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3836</a:t>
                      </a:r>
                      <a:endParaRPr lang="it-IT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Tabella 10"/>
          <p:cNvGraphicFramePr>
            <a:graphicFrameLocks noGrp="1"/>
          </p:cNvGraphicFramePr>
          <p:nvPr/>
        </p:nvGraphicFramePr>
        <p:xfrm>
          <a:off x="4643438" y="2971800"/>
          <a:ext cx="4195762" cy="2362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70786"/>
                <a:gridCol w="1424976"/>
              </a:tblGrid>
              <a:tr h="472440"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chemeClr val="bg1"/>
                          </a:solidFill>
                        </a:rPr>
                        <a:t>NATI</a:t>
                      </a:r>
                      <a:r>
                        <a:rPr lang="it-IT" baseline="0" dirty="0" smtClean="0">
                          <a:solidFill>
                            <a:schemeClr val="bg1"/>
                          </a:solidFill>
                        </a:rPr>
                        <a:t>  </a:t>
                      </a:r>
                      <a:endParaRPr lang="it-I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NUMERO</a:t>
                      </a:r>
                      <a:endParaRPr lang="it-IT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72440">
                <a:tc>
                  <a:txBody>
                    <a:bodyPr/>
                    <a:lstStyle/>
                    <a:p>
                      <a:pPr algn="l"/>
                      <a:r>
                        <a:rPr lang="it-IT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NATI </a:t>
                      </a:r>
                      <a:r>
                        <a:rPr lang="it-IT" sz="20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VIVI</a:t>
                      </a:r>
                      <a:endParaRPr lang="it-IT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3865</a:t>
                      </a:r>
                      <a:endParaRPr lang="it-IT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2440">
                <a:tc>
                  <a:txBody>
                    <a:bodyPr/>
                    <a:lstStyle/>
                    <a:p>
                      <a:pPr algn="l"/>
                      <a:r>
                        <a:rPr lang="it-IT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NATI MORTI  &gt; 22°SETT</a:t>
                      </a:r>
                      <a:endParaRPr lang="it-IT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it-IT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2440">
                <a:tc>
                  <a:txBody>
                    <a:bodyPr/>
                    <a:lstStyle/>
                    <a:p>
                      <a:pPr algn="l"/>
                      <a:r>
                        <a:rPr lang="it-IT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NATI MORTI  ≤  22°SETT.(*) </a:t>
                      </a:r>
                      <a:endParaRPr lang="it-IT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  <a:endParaRPr lang="it-IT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2440">
                <a:tc>
                  <a:txBody>
                    <a:bodyPr/>
                    <a:lstStyle/>
                    <a:p>
                      <a:pPr algn="l"/>
                      <a:r>
                        <a:rPr lang="it-IT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TOTALE</a:t>
                      </a:r>
                      <a:endParaRPr lang="it-IT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3929</a:t>
                      </a:r>
                      <a:endParaRPr lang="it-IT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667" name="CasellaDiTesto 5"/>
          <p:cNvSpPr txBox="1">
            <a:spLocks noChangeArrowheads="1"/>
          </p:cNvSpPr>
          <p:nvPr/>
        </p:nvSpPr>
        <p:spPr bwMode="auto">
          <a:xfrm>
            <a:off x="2500313" y="6215063"/>
            <a:ext cx="4572000" cy="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200"/>
              <a:t>(*)  52 parti abortivi  ≤  22° sett. di cui:  20 Aborti Volontari   </a:t>
            </a:r>
          </a:p>
        </p:txBody>
      </p:sp>
      <p:sp>
        <p:nvSpPr>
          <p:cNvPr id="2" name="Ovale 1"/>
          <p:cNvSpPr/>
          <p:nvPr/>
        </p:nvSpPr>
        <p:spPr>
          <a:xfrm>
            <a:off x="2555875" y="4868863"/>
            <a:ext cx="1439863" cy="477837"/>
          </a:xfrm>
          <a:prstGeom prst="ellipse">
            <a:avLst/>
          </a:prstGeom>
          <a:noFill/>
          <a:ln w="38100" cmpd="sng">
            <a:solidFill>
              <a:srgbClr val="FF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7380288" y="4868863"/>
            <a:ext cx="1439862" cy="477837"/>
          </a:xfrm>
          <a:prstGeom prst="ellipse">
            <a:avLst/>
          </a:prstGeom>
          <a:noFill/>
          <a:ln w="38100" cmpd="sng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a 2"/>
          <p:cNvGraphicFramePr>
            <a:graphicFrameLocks noGrp="1"/>
          </p:cNvGraphicFramePr>
          <p:nvPr/>
        </p:nvGraphicFramePr>
        <p:xfrm>
          <a:off x="533400" y="3030538"/>
          <a:ext cx="4343400" cy="2630205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133600"/>
                <a:gridCol w="1295400"/>
                <a:gridCol w="914400"/>
              </a:tblGrid>
              <a:tr h="570195">
                <a:tc>
                  <a:txBody>
                    <a:bodyPr/>
                    <a:lstStyle/>
                    <a:p>
                      <a:endParaRPr lang="it-IT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="1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NUMERO</a:t>
                      </a:r>
                      <a:endParaRPr lang="it-IT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="1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it-IT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</a:tr>
              <a:tr h="572805">
                <a:tc>
                  <a:txBody>
                    <a:bodyPr/>
                    <a:lstStyle/>
                    <a:p>
                      <a:r>
                        <a:rPr lang="it-IT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ITALIANA</a:t>
                      </a:r>
                      <a:endParaRPr lang="it-IT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3152</a:t>
                      </a:r>
                      <a:endParaRPr lang="it-IT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82.2</a:t>
                      </a:r>
                      <a:endParaRPr lang="it-IT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35870">
                <a:tc>
                  <a:txBody>
                    <a:bodyPr/>
                    <a:lstStyle/>
                    <a:p>
                      <a:r>
                        <a:rPr lang="it-IT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STRANIERA</a:t>
                      </a:r>
                      <a:endParaRPr lang="it-IT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17.8</a:t>
                      </a:r>
                      <a:endParaRPr lang="it-IT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51335">
                <a:tc>
                  <a:txBody>
                    <a:bodyPr/>
                    <a:lstStyle/>
                    <a:p>
                      <a:r>
                        <a:rPr lang="it-IT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TOTALE</a:t>
                      </a:r>
                      <a:endParaRPr lang="it-IT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3836</a:t>
                      </a:r>
                      <a:endParaRPr lang="it-IT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it-IT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0985" name="Picture 5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34050" y="2836863"/>
            <a:ext cx="2870200" cy="2895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123728" y="1052736"/>
            <a:ext cx="5112568" cy="1296144"/>
          </a:xfrm>
          <a:prstGeom prst="rect">
            <a:avLst/>
          </a:prstGeom>
          <a:gradFill rotWithShape="1">
            <a:gsLst>
              <a:gs pos="0">
                <a:srgbClr val="BCFF86"/>
              </a:gs>
              <a:gs pos="50000">
                <a:srgbClr val="D4FFB6"/>
              </a:gs>
              <a:gs pos="100000">
                <a:srgbClr val="E9FFDB"/>
              </a:gs>
            </a:gsLst>
            <a:lin ang="10800000" scaled="1"/>
          </a:gradFill>
          <a:ln w="9525">
            <a:noFill/>
            <a:miter lim="800000"/>
            <a:headEnd/>
            <a:tailEnd/>
          </a:ln>
        </p:spPr>
        <p:txBody>
          <a:bodyPr lIns="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n-GB" sz="4000" b="1" dirty="0" smtClean="0"/>
              <a:t>CITTADINANZA</a:t>
            </a:r>
            <a:br>
              <a:rPr lang="en-GB" sz="4000" b="1" dirty="0" smtClean="0"/>
            </a:br>
            <a:r>
              <a:rPr lang="en-GB" sz="2800" b="1" dirty="0" smtClean="0"/>
              <a:t> </a:t>
            </a:r>
            <a:endParaRPr lang="en-US" sz="2800" b="1" dirty="0" smtClean="0"/>
          </a:p>
        </p:txBody>
      </p:sp>
      <p:sp>
        <p:nvSpPr>
          <p:cNvPr id="8" name="Ovale 7"/>
          <p:cNvSpPr/>
          <p:nvPr/>
        </p:nvSpPr>
        <p:spPr>
          <a:xfrm>
            <a:off x="3563938" y="4221163"/>
            <a:ext cx="1439862" cy="477837"/>
          </a:xfrm>
          <a:prstGeom prst="ellipse">
            <a:avLst/>
          </a:prstGeom>
          <a:noFill/>
          <a:ln w="38100" cmpd="sng">
            <a:solidFill>
              <a:srgbClr val="00008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81000"/>
            <a:ext cx="4724400" cy="884238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2400" b="1" dirty="0" smtClean="0"/>
              <a:t>CITTADINANZA STRANIERA</a:t>
            </a:r>
            <a:br>
              <a:rPr lang="it-IT" sz="2400" b="1" dirty="0" smtClean="0"/>
            </a:br>
            <a:r>
              <a:rPr lang="it-IT" sz="2400" b="1" dirty="0" smtClean="0"/>
              <a:t> ANNI 2000-2012</a:t>
            </a:r>
          </a:p>
        </p:txBody>
      </p:sp>
      <p:graphicFrame>
        <p:nvGraphicFramePr>
          <p:cNvPr id="2120" name="Group 72"/>
          <p:cNvGraphicFramePr>
            <a:graphicFrameLocks noGrp="1"/>
          </p:cNvGraphicFramePr>
          <p:nvPr>
            <p:ph idx="1"/>
          </p:nvPr>
        </p:nvGraphicFramePr>
        <p:xfrm>
          <a:off x="152400" y="1447800"/>
          <a:ext cx="2286001" cy="5191128"/>
        </p:xfrm>
        <a:graphic>
          <a:graphicData uri="http://schemas.openxmlformats.org/drawingml/2006/table">
            <a:tbl>
              <a:tblPr/>
              <a:tblGrid>
                <a:gridCol w="762000"/>
                <a:gridCol w="685800"/>
                <a:gridCol w="838201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nstantia" pitchFamily="18" charset="0"/>
                        </a:rPr>
                        <a:t>Anno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nstantia" pitchFamily="18" charset="0"/>
                        </a:rPr>
                        <a:t>N°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nstantia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7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8CC"/>
                    </a:solidFill>
                  </a:tcPr>
                </a:tc>
              </a:tr>
            </a:tbl>
          </a:graphicData>
        </a:graphic>
      </p:graphicFrame>
      <p:pic>
        <p:nvPicPr>
          <p:cNvPr id="30786" name="Picture 4" descr="http://t3.gstatic.com/images?q=tbn:ANd9GcSig4Zuxmzt5JtEag5mo4_ntOJB-ZRpsv8OBosFmC7iZhTEq1IcOA"/>
          <p:cNvPicPr>
            <a:picLocks noChangeAspect="1" noChangeArrowheads="1"/>
          </p:cNvPicPr>
          <p:nvPr/>
        </p:nvPicPr>
        <p:blipFill>
          <a:blip r:embed="rId4"/>
          <a:srcRect t="8333" b="12500"/>
          <a:stretch>
            <a:fillRect/>
          </a:stretch>
        </p:blipFill>
        <p:spPr bwMode="hidden">
          <a:xfrm>
            <a:off x="6400800" y="0"/>
            <a:ext cx="2438400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87" name="Object 70"/>
          <p:cNvGraphicFramePr>
            <a:graphicFrameLocks noChangeAspect="1"/>
          </p:cNvGraphicFramePr>
          <p:nvPr/>
        </p:nvGraphicFramePr>
        <p:xfrm>
          <a:off x="2438400" y="1430338"/>
          <a:ext cx="6604000" cy="5249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4" r:id="rId5" imgW="6602540" imgH="5249111" progId="Excel.Chart.8">
                  <p:embed/>
                </p:oleObj>
              </mc:Choice>
              <mc:Fallback>
                <p:oleObj r:id="rId5" imgW="6602540" imgH="5249111" progId="Excel.Chart.8">
                  <p:embed/>
                  <p:pic>
                    <p:nvPicPr>
                      <p:cNvPr id="0" name="Object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1430338"/>
                        <a:ext cx="6604000" cy="5249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vale 5"/>
          <p:cNvSpPr/>
          <p:nvPr/>
        </p:nvSpPr>
        <p:spPr>
          <a:xfrm>
            <a:off x="1547813" y="6237288"/>
            <a:ext cx="936625" cy="477837"/>
          </a:xfrm>
          <a:prstGeom prst="ellipse">
            <a:avLst/>
          </a:prstGeom>
          <a:noFill/>
          <a:ln w="38100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http://t2.gstatic.com/images?q=tbn:ANd9GcS7Y56HRQ5wKFMx2nG-Mq5nYyi7LloGA9CYnWPcJa8M_TF-_Jaw"/>
          <p:cNvPicPr>
            <a:picLocks noChangeAspect="1" noChangeArrowheads="1"/>
          </p:cNvPicPr>
          <p:nvPr/>
        </p:nvPicPr>
        <p:blipFill>
          <a:blip r:embed="rId3">
            <a:lum bright="40000" contrast="-6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Titolo 1"/>
          <p:cNvSpPr>
            <a:spLocks noGrp="1"/>
          </p:cNvSpPr>
          <p:nvPr>
            <p:ph type="title"/>
          </p:nvPr>
        </p:nvSpPr>
        <p:spPr>
          <a:xfrm>
            <a:off x="251520" y="1700808"/>
            <a:ext cx="4104456" cy="1512168"/>
          </a:xfr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/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4000" b="1" dirty="0" smtClean="0"/>
              <a:t>PROVENIENZA</a:t>
            </a:r>
            <a:br>
              <a:rPr lang="it-IT" sz="4000" b="1" dirty="0" smtClean="0"/>
            </a:br>
            <a:endParaRPr lang="it-IT" sz="4000" b="1" dirty="0" smtClean="0"/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317500" y="3465513"/>
          <a:ext cx="4038599" cy="3276600"/>
        </p:xfrm>
        <a:graphic>
          <a:graphicData uri="http://schemas.openxmlformats.org/drawingml/2006/table">
            <a:tbl>
              <a:tblPr/>
              <a:tblGrid>
                <a:gridCol w="1066799"/>
                <a:gridCol w="676454"/>
                <a:gridCol w="764800"/>
                <a:gridCol w="765746"/>
                <a:gridCol w="764800"/>
              </a:tblGrid>
              <a:tr h="4224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PAESI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4974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Africa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9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9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9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9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9CF"/>
                    </a:solidFill>
                  </a:tcPr>
                </a:tc>
              </a:tr>
              <a:tr h="5034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America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4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4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4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4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4E9"/>
                    </a:solidFill>
                  </a:tcPr>
                </a:tc>
              </a:tr>
              <a:tr h="5753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Asia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9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78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9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12.0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9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9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9CF"/>
                    </a:solidFill>
                  </a:tcPr>
                </a:tc>
              </a:tr>
              <a:tr h="5753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Europa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4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222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4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34.2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4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4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4E9"/>
                    </a:solidFill>
                  </a:tcPr>
                </a:tc>
              </a:tr>
              <a:tr h="7026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9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649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9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9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9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9CF"/>
                    </a:solidFill>
                  </a:tcPr>
                </a:tc>
              </a:tr>
            </a:tbl>
          </a:graphicData>
        </a:graphic>
      </p:graphicFrame>
      <p:sp>
        <p:nvSpPr>
          <p:cNvPr id="32817" name="AutoShape 4" descr="data:image/jpeg;base64,/9j/4AAQSkZJRgABAQAAAQABAAD/2wCEAAkGBhQSERUUExQVFRUWFxgYGBgXGBUdHBwdHB0YGBgYIBkXHSYgFxkjGhoYIC8gIycpLCwsGB4xNTAqNSYrLCkBCQoKDgwOGg8PGi0kHSQsLCosLCwsLCwtLyosLCwsLCwsKSwsLCwsLCwsLCwsLCwsKSwsKSwsKSwsLCwpLCwsLP/AABEIAMkA+wMBIgACEQEDEQH/xAAbAAACAgMBAAAAAAAAAAAAAAAFBgMEAAIHAf/EAEwQAAECBAIFBQkNBwMFAQAAAAECEQADBCESMQUGQVFhEyJxgZEHMjRSk6GxwdEWFyNCU1RzdJSz0uHiFCRicpKy8ILC8RUzQ6LjRP/EABsBAAIDAQEBAAAAAAAAAAAAAAQFAAEDAgYH/8QAMxEAAQMDAwMDAgQFBQAAAAAAAQACAwQREiExUQUTQRQiYTJxUoGRsSNCodHwFSQzYuH/2gAMAwEAAhEDEQA/APdc9cU0KZMuVKpgoU9OshdOheLGkuXsxBG3fCn77075Gi+yJ/FE/dNH79SfV6L0Ki7pfWKbKnzEIRKwpUwdAJZhtgiGHuLh8mFtEL992d8jRfZU/ijPfdnfI0X2VP4ote62f4knyf5x77qp/iSfJ/nBHpPlZ94/hVX33Z3yNF9kT+KM992d8jRfZE/ii4nWmf4kn+ge2NvdTO8ST/QPbFGlsLkq2yvccQ1UffdnfI0X2RP4oz33J3yNF9kT+KDCNPzWuiUD/IPbEc7WKcMkSj/oHbnArey52IdqmL6GsYzN0RshXvuzvkaL7In8Ue++7O+RovsifxRe91U3xJX9A9sYNap3iSv6B7YL9GeUtMxH8qoe+7O+RovsifxR777s75Gi+yJ/FBBOtE0/Ek/0D2wepqCuWATKp0A+MkYv6RGE0ccIvI4BdMke7ZqUPfdnfI0X2RP4o9992d8jRfZE/ih6OiKluaqnJ3GWR1ZmF7SOlqmQsomSpSTs5gY8QXvGcToZTZjwSu3d1ouWIN77s75Gi+yJ/FGe+7O+RovsqfxRdOtk7xJP9A9sae6+b4kn+ge2C/SLLvO/CqvvuzvkaL7Kn8Uee+7O+RovsqfxRb92E3xZP9A9sZ7r5viSfJj2xPSKu+78Kqe+7O+RovsifxRnvvTvkaL7In8UWla4TfEk+THtjz3YTfEk+THtivRnlTvHhVvfenfI0X2VP4oz33p3yNF9lT+KLPuxneJJ8mPbGe7Cd4knyf5xfpFO8eFW996d8jRfZU/ijPfenfI0X2VP4osDW+f4knyf5xsNbZ/iSfJ/nF+j+VO8eFV996d8jRfZU/ijPfdnfI0X2VP4ot+6yf4knyf5xnurn+JJ8n+cV6RX3jwqnvvTvkaL7Kn8UZ77075Gi+yJ/FF0a1TtqJPk/wA4291U3xZXk/ziekU75/CqHvvTvkaL7In8UZ77075Gi+yJ/FF/3VTvFk+THtj33TTdqZPkx7Yr0nyp3z+FDpndcn4SRJoX3fsqe3voc9Z6SX+0qPJyw6JRYISA5loJYNa5hD7oRxIkLIAUqUSWDDvo6DrL4Qfo5P3UuBJG4OstWOyF0n903w6k+r0Xrg7pPRJVPmKwAurPC+6AfdM8OpPq9F646RKWt2TKKuMFUrsQUNUbhKEvVpZylp7I3Rquo/FSOqG+ZVKHfJQj+ZYDdpiFCFzHwzpbCxwrRY7rGDDKPKws5LPuYIzCeoQKrkJSogBsNiWGfxj/AJujosnQyRdU1J4lSbee8ca1r0oUpwA3W7ng+fXC2vlLwI2+TqvRdDDYS+okF8RoPkrWt1oloUwBUxuYu6L0yiddNiLsfTHPiqCmr8wiehtpY9G2F/pmjVu6ZR9cnfJaT6T4XY5mpiVc5KbG9uMaDU1PimK6u6wJctP7qLJDY5zKWBbEEpSWdnvGknuzJcY6JYG0pmP5lJDw4bUkNFwvKSREvNke0bq4hJBKAALgneMoYUTjkkOeA87wqaJ7oaKudySKeZL5qlBS1guzOCAOMK3dC13mJUqlkLKEotNWk85StqcQySNrbeiPOdQbJVVOA2smNOBHFkV1CcVZlAYbRn0wI1lohOkNYqSoKBLdB9McY0FrjPpZqVomLIB5yFKJSpO0EEnMbY6jrXphZpZZoyCqcUqSVYWEshySVWBcgdRgdlM6lnYb6XWxk7sZaN0IVohPX/KIh/6ICc0/0iIaUVhQQqdThb54VK7WATFlOjppuqtALZCShn6zHqj1GEeUp9LKVY9z6QCSQAOI9UQo0XKPjPstbr2wNrJk2mRMVNmpmAMQRZ3e2He8I9ZrFPmFzMUNwBwjsHpjt1TcXatGQYfXuump0dKAZSA+wpW6Sd29P+CM/wCipZwkdF/XCtqvpCZNlqC1YgnIqJFgHJJF2S6TvvBCVq+uaCtdVUByeaC7MWPOe9+EQ1QY3JyjqYuPsRT9gQM5fmMaijQckCB51KxjnVc4tsUH/wB8UpuoSwFETUEDaVLTboYueEZf6lH4VNopHGwR+o0UEBywJyGf/AiqaXgPPFefWy6WSnE5YAAbSdvRAga+g/8AhYbWUfWIXOr6mQ5R7L1DendPpmiOoN3+fhHJsnDdWEDeWbtiqufKHx5fan2xLXSpE6WlcxsADpJLZ7Py3iBVSqhZhKxbynED2+qCoupOc0Xbqk9dQMglLWuuNwrpq5O2ZL7Yi/6jIdhMTnxgHVCUpPwVOtP8RKj08LxUkyFnCQhZBOQd2eN/WFL+zrumzlpXjf8Aqr2Rvyktsz/Sr2RQRUT8vhQ2fNGWQZznxjxGmJbkTFTnGYJ9kZmudwF2IBypNfFAyaYjLkC39UdB1l8IP0cn7qXHPNeJgVIpSl2Mhw/80dD1l8IP0cn7qXGcpu665jFm2Sh3TPDqT6vReuNNPzQK6cBUzUErulK1JFgGGcb90zw6k+r0XrixrBoaWqpmqIBJUSewCMpXhkevK3iZnINPCHJkUaB8KhU2Yu7qmLych87lxnER0LSYSXwl7jlLB+EEabREsDmpGLozieXoBB75DtwELzMOSmHYHwloUNM7c9Q3hSm6bCA2sq/hrZYUsDmA23jHRJ8hEtDADoeE3XHReAy1h+ckODdjcgdmyN4JA46qS072xZDZKsMmqKS6mSXYkLDOlgXAJ2kQu4Lw8aL0eQEAPYBw2W995giR+AQULM3I/R6L0eOcuUuas3JWpTP/ACpYRdwaPV/+OX5x64ooo3sCABE0yhQH6r+mFbpXk7pkYY26LflqakeplSlBUsFkJmKZT2ZlPk79UcqrahS1KUouVKJL7SS588dGqZYUpUoMvCliS4AUWtxYM/EiOf6ZoDKmFOx3SeH/ADaD6dpAydug6hlgC3ZUUqvDxorT4TTykLLlCSlIB2Piu5zdTW3Qo6K0aqfNCEjPM7htJjoUnQUpCQEpFgzkP6Yqocy1nKqdjjq1D06yJyZy571QZgxGe0uzcDEaNYvGRZyHSsdWcX1aISWGFLfy3iaXoCW5sG6IEziHhFGOX8SWdb9I40Swg8zbxI3tueFMwy640OCYkgAJKWYZAj22MLZEM2PDmghL5g4PIcj+q+kCCZdw5xJKSxdmIfJiN+6GhetRpwEBK1YTexZ8zziOcYV9VaLEVr8UAAbyfVbzw/pSSAz349kYVE9m4EXRUETi3LZBZWuNTNdMsJS575QZhuvZ4lNZVquubKKXBIBckWcC3mg9T0aiQG7dvZFo6PUzKTa5J3DtgIvB0AREbQxwddcn1mryueoOWSSlI2dkCBBXWSlVLqZiVJw84qSP4TdJfa49cUaKkVNmJQn4xzOzeeiGbQGtS6Z5klLjynGkpwumlJWkqYOwHZ6YsUNLh7ySQ28I9ZiqqpwAJCySkAc3gN8Rftc03GJh54Faw6omefNwPAt+iM8jNUSDLaxuVADzPaMlaKnKsZiJabOUFJtwG1+MLxVOI+OXDt2+iKakpJGbneeyOxGUOZLpprqbk1MKxI/mSCQP9JgZWaRCZhCJiJyW74pY+aKCaQJUxQQQWZjmzt2Xi6iuSPiIIDbPZ6YsMsqyvupdd5mKnpTk8h2H80dD1l8IP0cn7qXHPdeZmKnpSzPIdv8AVHQtZfCD9HJ+6lwVJuhY/pSh3TPDqT6vReuGOso8c+Y5wh87bhC33TPDqT6vReuLGldFqmVc91y1JJUMJKsSThDEb2N7b4xmYHR68reOQsk04TLO0MEAF24hrx6JIS5UQxzJOXsELdFoNSClS1qITawKR0kklupoOTZpXSCagBic2ySCQSxzJIzhTIWxpvTMfM4B2iB6YrpKJj4nSSA4G83beG2wu6f0nJVKUAsLU9uos/C0W6+iM/EhmtYtudu20Li9XJwLcmTx2dsHtjjYAS7U6ouolqADG1t26tQ9U0FsKcJ34ifTHRpE9Skp2FQGVnLQuaK1awc+c1vi+stBWmkqWUqNrnpubBtmyJJ25Wkk2suqCllpyA6O+X9ByiUlN7EgjZ/m2LQWR+ZixXUZTIlzFWXiILZsXIfebQAnElRBJzAG649sCUcXqHYgrvqUTIo+8waXsrehaBacb3ALJOeJziKy2+FfWBGJI5odN3cOxJBy2ZQx02mFS+awNy1yGG4tmLeeA06Q6Ukm7m1rgF/7m7IamJ8LnF3mwH5JW6eKWJrB41P3Km1IIp+U5VNlgFwHUkjIcQXL9UNqKuUVYUliACy+b59h4QqoVzUAbbxflzrzFEXJPmGXogg0DHjJ25S01JYcWbBM0yiUBZKX4kxS5CaHxFGex8ol0RXEEyyxSnC3AkDFfc5ZuiLy6GacpZvtLDhvhHVwGnNnbI+nl7uyS9cKcKp1HalSSPQYQTL4Q9a3VY5HkxcunE2QYn1uIS5srKCaMEM1WnVS3ugM4CatWUJRJ2kqYhg93I6tnU8dIosLWYgAAPbzQnakmVKSlE4gJKSSou6V25pKTZLbCM46EdEo2A347IErZey4ZN/NcxAyMDb7KoC+SuoQt63zAlKUO+JRJvsSPafNBrSdMqUQzsrI9Gy23bAjSGjROAckEbc840oi1zg87I0dPkfEXNKQNPyXSF+Lzeokked+2INWQgzClTAKSQCdhF26w8NOldXkqSEupKgbnMHdaI9GauIkgFxMWroYD1PvhhPUMJIYsIekzZt7m262ptHoSecCeklj1AwWl6OpwA6UKDZFSwR57xMqmBTlscdEVFyilNw4TcdG0dRgd7TbdGVNDG1mUanRoSmKG5O5tiSski72fLjFOfqmcXNVZRu4D7wIs0mlCncOqLA007OH7YG7rglDomnwhI1ani+PEbs6mbrOcRU2rKyWLBg7nIwcn6XUoWAA4RAdIFhiD9cdCdyz7AQDuhU/JyqdFubJItl30P2svhB+jk/dS4Qu6IvFLpzvkn+6H3WXwg/RyfupcNHm5CAYLD9f3Sh3TPDqT6vReuM03TFVXPbCSqYCkgqxpsMgBnwjzumeHUn1ei9cG6laRVTXtzs+oRjM/CK/ytY4+5KB8KPS9RMTThMxTlmJKiXAuX4xV0Lp8ChQhr4CknZmok9LWirrc6UKXkgoKU5XL3I6Xbqhf1arcSFSScnw9Bz7IWhgezI8r1FI2NsrYnbkG338ItSkqWtybXSHbPK0dIpZUmZLwJwlDBwG8/HjCDQaImMVsSEpYkbtvS0EtHq5IpmXYFT8QA7dZjHqBa947Z0R0NM91P8AxDZ9yg2nMUmbgBdiQ7C97C8SUGkjjRa6RiPbb2xYqFCYpRWHcuR0+iKlZKA5wJAYHCGCQcjxIYCzwXE9kkYiLfdypLHNDJ3crstqPy2RWZpBVQUy0N22faSd+doraS0SqSrn7VBiC4JbLh0RDoyoWnCoFmyDCx/4tB2dWrnU8x8KVIwFBA+M5HxnYlm/4io/9rUAA6eULUtfPTBzW2afCW1Swxex5w6CAot2CKk4cwC2TBxtCySPOIalTpigrFOp2xI+EVhUtILpUkWxkg2yvsMLq8GJSRiUkqRhJZ781YvkSxI4kQ6qyXYkLy8Md2lvGq0RIKZct7YlWeziwBD5i+yDKNBAIKlzBKWpSilMwKAKAwxuAcJKnZwygINVC8ISmTXSuSlrlYUTR8IgFhhAUkubk83fA/SM+QmfMxYqpS2xzCVoa1sBN3yuq2yCmOJaGoV9i4lWqGSmXMmMoksla1pFkoOHCElXfKUoi/VDTT1KVjmkli12d2cOBlCvUlK5iGBRJwSVLAOIshSi5JzJLAbL8Iu02lOTCFcmMK1HHhCrWxDrBPW0LupUvqIjbcImll7b/hU9adDUyTiNpi3WUkOGfnHPmg3ttOyFaRoyilVKkTnWlCcYUiyVEgKCQDf43/rDprDo2cqYJshAmlSCluaQ+EpBZRAwkHPYYRa+nKKouwwqSktlYBKm6wYWUzrxhrnagaoyoIZYt8pnoZEqbUIliXLQhDkFBU0zCApiFB0LIIJdyRDvLyEBNGariSszHDBCUoSnEzAMFKxXKmftMHqdNhCXqFQ2Rwaw3AREDC1tzuq+kqblEFPBweOwwqof29P5Xh0Um/ZC1pXCmbMDFyxTxJsW4vGnTZrOLCnFG8i7ENMkHvgDEC6cC4ADEgt2iLyksw4PEUpGIqTvf8o9ELIxzzZazZTMRkQ49cVVzhiYA2ztbLzxbpakcmUqDqB5t97+hjFTEzuL2DG0dnZZMHgocujGIgFgMnjeVo3biI43i1UaOUtThmYC+1tsEKegKUgOepoWP3SGUgPNkFVQg3CzbhGgo0tzlX3vDArRzs56cgY0qNFyiNgb+KOMllkPJSb3QQOSp2y5E/3Q/ay+EH6OT91LhE7pEsJRIAy5Et/VD3rL4Qfo5P3UuHTvH2ShqUO6Z4dSfV6L1wZ0po5SqiYWYFWfUIC903w6k+r0Xrhi01Owiecyl8PSQwftgaq/4wPkIykNph9kqa01ajThBIIS4TbecXUYS6CoUiYlSc8Q/wCOiOmaz0kv/pCFhgsFOLeSVEKB27uyObaMlYpyBxfsvFUtnsxtsbIiseRMHt0XYNXtNSky8K2BSTntBzHS8C9PaWTMU6AUoTYMBfZbcfRAKlmlBBJICmPpHZDkrQEtVIFM6ijEDfMZjob0QBUU7Kaa79Qn8UzZWd1ps46fmlmlqQXYX2gxYr5QBTLIcKBIP8JAI68+yNZGj0hSCQQliSxuQxYX2k2eJtPzwqalEoglOFJOwZu/bHEjmmS8W37Jjm/ERy6kceUWm6HlSkFYVZKSwfviRzSD07LwEm1eBJSqyQXbfb8/TFKfpJghKlE3AtsewzJi7T6K5VkgXAUo36i54xGx4OymvYrONzu2QwgkHzsF5yskBRIWtRALOEoLKcHEOcNzdN4p09cRPQvChsT4cIKGYJbD4uHr2xbTPEn/AMMpZdvhAo4eLAgHrgWJqsRWCQQvGCOlrNleHnfa9jbLzU9I6CZ4d5421R2tqqcrSf2eYktKPwc622wC0lst8WJ+klJnTBTSAE4RyrpM4lLGyipLJQ92ADkDdFbSOklEc9EkqZCnVKTiHPVazb8iIt6TVUzp3JyMZSkBeCSMKQR8Y4Wc5ZkndDSwI/8AV587q3OTMmywpaRJlJSkqODAgKQVGybFa9yd5jF6TWEgy1GWkKWkBJZk4Az7zcm+0xpN0bUT0gr5SYSACpZPNBIdyqyWDRdq1yECZLCDMAmMpblJCsBCRL3JDEXHOfojnZWjOhaoqQQouQElrWSp8ItwBvxipX6oS5lVLnhgl3mI2KIukjiVM/bFeVVolT0MFAKlSkEqUDvUDYAAAs+8qhmSY8X1Vj6eoL2aBwTiDGWMB3hbLyjSQmwiRQjySn0x5+6P8LEZkwI0xQ97N8U3H8KrP1ZwY+KIQNZ9fUpn8ghIUkKwzZhfPcjgk7Tm0GULJHSgs8LpkuDhqrqy5URtNujIe3riJXMmA7CfyiWjm4hziLK4dQ88QVUw4AAA5xFy5yNwL749g1NSCDbwoKpXwilIBbEQ53pLHoiGlK5q6h7iUtGEADvSlweLGJEzcMs3sUrJO5WEkG+yFzuf6aV+0zMasRmIJL7SPVF28oWWbCRrRunOjlqIBdAGV87ZxYWhO1S/9Jb0wKXVsWLg7gOvsgdpDWTkzgQkKOWJRsDmzbTlwhYWl7yGpRO4NcXFEdO1lPSy0rVyiipTYQpILM5PHZC9R6xhaXUi5UQkJUnLoNydkL9ZOXMWlTBR5z4rks3U93tFTkpuJJGFDO2Jh09UHMp22sd0tdI46jZMPdEUDLkYS45EscnGPNtkPusvhB+jk/dS45zrip6WkOf7vs/m9EdG1l8IP0cn7qXBcgsbIaM3alDumeHUn1ei9cNmmKpMrEVMywsZfw2MKfdM8OpPq9F64Oa1zOeAcrnzgf50wJVAGIX5CadNjzqQPgpO09VvTHnOFKBTb08RAPV+W859yVefm+uCOs6WTLSLJ5ymPp6bxX1XlXUf4cPXn6o3o2iwsuuouPfxPhMJlvLwkZggddx5wqCGj9YFypYSkhTB8JYtvLnIRSlTwwG6/nH5xLRUmKWtswq/RsPbaNOoRMcwF+wKM6Y85OjHkf1Xs2tMxRxK5xzbNsmyt1RuJTAMLO3Xx9sQmhsblzt8+UHU0GCSpagxJl4Q7lwb5dMI5zECO3svSwukgjtMBl4slmVT3SohwQOo7M4ImsMvnAkMi/FybcYgRchTsMJcbN/mhk03oSQimQxONWBi55wzy3B4p0zXOaJNllJeKPFg9zjcJYFUlZKVOCXA2uRl5rxFMRhQEqa5Y9YPO7QDFk0jFA2Ooud4YD0mNNIgBOFQdWK3UQFHoYmCjJHmAwaICrpZZIM5X+5p/wACv02tE5SCFKSsolhJ5REtZso3dQ4+aCukeXn1CEoxnCl2ljCkZKfmsM2zO6BWrulpsuUtKCkoucKkJUHOZuH6nghpOvnT5sqXiUoFIZCQyXs3MT649DEDgCQvHTaPIReuRPmGQhXKqVyiSoHFsfMZWvENTSJl8vyszvp6DhlYVqS5LFWQBIfmu7Ri5M5M6RLVyuEFm57EgKPRnGlVSBK55mHk0mdJPeklyCAcAuznPhHazXum6mWgKUlJUsAJStbWICQCEC2ZGbsYYNC1PKSUKdyzK284WV1uPPCzVSZRmkcomcTNRhRgmBN04nWVNYMLDOCerel+UXNSQEsp0sAHT3r22uAeuE3WYO5TZDwjaJ1pMeUyKEag99Hqi4jwbeqPBp0oK6aUpLFjkDuO/qjgelaUypy5andJN9+0K6847bpio+FkofNM5Z6sCU/3GEnug6D5RloS6wk5bQNnULw96Y/tuDT/ADLOSIyM9u4UGgNJ8tIS/fJcL6QLHrDdkGEq45QhaoVuGeUHKYG25i49cO2IBR6vyh+BZycUs3epwfI3XkyXilqSci4PaX8xhC0I8msQD8VZSeIuPPD3MmhLguxUFbxkAR5oVNa6Xk50ucnaQFdKWIPWn0RYO4WNbF7Wy8H+ibKimClAgFgnj1Qsa3aOSgoUM1O7Z2yJfjDOjS8pKSVTEkJLBi+YdrPCVpusM6apQxKGwqaBow7uEnZK68AkhuvC10aAQsgGzORc9D9hiYSipC1KAZIcbL5WfhGURMqQVliTZCb5gMPWYirdLgoTzkqdsSWNizkXFyDGou592qOdHBAGSfURsrWup/dqXZ+7/wC4R0TWXwg/Ryfupcc61z8GpPq/+4R0XWXwg/RyfupcGS/UkEX0pQ7pnh1J9XovXBzSMrlK/AuyAE3yyuRAPum+G0n1ei9cE9b69KZgw3UnlMQvkAlr9JgeYFzMQN/7JlQENmyJIFtwk3XxATU4Ul0hIY8C/bGatymlk71W6rRV1hTjqMKWJZKevd54OUVMEy8I2D2PBNC2zBfhSrBdO4767qdEguoMxCTY9REFdCVQlTSo96SQroMR1XPlypu1UlST0pxD1CKalhHfHNmG08AIuvGcRb9kZ0wsbNeQ2Fimuto5P7M6EgK+KxBJL5dEAqzThKEpayVh1ZAceMVV1TEgpZgLJLEki7qa/RwiKacSpYAsom3QBbpcwjNC+EZSBHxVYqLtjdsdL76m36KNUtRAxJBBTiSxDFT/ABuDXAEWyuZNUgTJhZIwgADJ95uWiXS2jZkoJcAuMQY5EbzuZwR1xTlIUFWviS4BNntt3EERoI2vjzaRfhEtcBJg8F3DthdNejdGU4kInKPegKJxWLB8JGy+6FTSNQJiStN+ecv4j+YjaXJ+CCTtTfsY9caaPklOMAsxSUkbCkC4PAgeeMqeNty4nUHRbPglazB2uQJ+xGqOaE0inkiFyJK2QAFFKgbBIAVhIxdJvFuZpeaRIRKwoTMABTKQAosBbEBibZnGmi9NLnJUpaJC1AXVySXJsCVFJGI8Yqp0vOCZaElKBjmJ+DSEkiwItztu+PVNbpsvBvvkUY0hUzpU6WVzJgAmhKkgqCTiQNgswLCIaikM39pOJKQ8kqWskJDMXKt/RFitrp0mSQJkyXhngNcWbLCRkWipXzZ9SiennzS0shIy+KchYGILhcreZoJQmrWtctCcKSCFpUoulKOalO25uWEVBp+XTVGJSQlCl4CRmHIudjJThLdMEqfQ8zlpquSUlKUygVLGEBgkkYldGyOf65kJXLSC9lKUTtUs4iQnYkBkje0ZT+6Mg63WkZLTddplrtsP+eiMEcz1R7oKJKJciaFKAsJmLvQTZOEi4TlYw6Vmt9JKXhXUS0qBYhyW6cILdcfP6ihljfa2ieRzNcL3WmlPC5PGVOHnln1xX0/MKAlQ2OO0efKIK7SsuZV0ypa0rSpM4ApIIf4MtbbbIxNrJLJlpIzxj0EPBMTXMfGCj6IgyDi65jrBotUmaiahwVqcAC4WL5cYOaO0iJtyRiYBQGw5xvrQleCXgUUupQKgA/e26iYA6I1fmAFZJSo5ZvxJ3R6YDQEqmCaKqe2JtxuQmyoqRhAa7XPF8h1QF1sIXISE98VJN7bx239MYmsUmylFr4T33OHxT07FbHihMCpyVbSkhsyrK47POIj2FpyGo5XclU2WIwjR3kIJT0/xSecXwvk42NEujDjVhIa4xMOo22WfsiWdJCgLZFwRnvgpTYJYVMAu1htJVYH0jtjp0ns21SuOmIlGTvaoNJkYgkK5qQyd3/MC5tLta8XUU5URh23v5zHkycCnJT7DmD/mcU1txcaKVBubP1+VZ1w8FpNv7v8A7o6PrL4Qfo5P3UuOc65+DUn1f/dHRtZfCD9HJ+6lxrL9STM2Sh3TPDqT6vReuCel9DrmzagywDhOZI/hfPogX3TfDqT6vReuDeldLKRMnyQxCl5bWLE32AkQNUueyMFm9006c3OUtte4SNpdHJ1SCA9g7DNnBPrgxRkbDYhux0nzpjWrpufygsoOxzN9w4C8ay5TLKrMsh9gdzzgNxaO6OYE6o+uo3Rk8b2RCXNaUgbjN/OKypZJxAMrEz7gmN5igAEnxl+dQHog5ojRKFSZq1k8xUwBtjPc73tGtfIYmBw5WfTREXkS7WQylpQtRClgKI+M4frHe5xam0apCpOJDBJxA7CXGR6B54BVtJhUtYUcQIL7Ls/VeHLV6lXPpJkuaoECyCzMSMnvkW6IS1LyGh2VwU4fa4OAABG3H3WaerJU4JmJmgYQQUMXc36O2K+rFFLnImE5hLI2N/EB0gQuTJiZU1lDpKnJd7iLmhqtSUqWgG4UCdgxm59IjF0Bjiu07rqMl38K402+NeUe0WJXIMtsRBJUwLdvxeAgDVaUMtaVSgJaw5DMRbbhVa7sQd8VaSr5TEcLBBZjnm3siohbPYHnFZfaEkhQtsw58EwTT0zonh7vuuKmojDHBjrk6fZOWgtNTJoOJEjdaSgBwU54WfMxpL0spKUGUmVLJmzRzEJfIGylOQX3Rroetp2tKmyiVkEImJWl2HehYdsmvGlPNpwvChE5ZC1qGNSEpBYO6UB1C2Tx6ltiLgLxDgQSCjc7S8z9nUUrdp4bEEqZphGagd4ihX1s6Zy8tUxasUoYUg8NiUgbYuza4GmWVy5SsKlNYpyWCkOgjIRHU6QUFpSgIliZLUHQllFizYySpr5PFW+Fyq9SVhCwvGVcjJUUrKjmGLDqOUct03XmbPmLU74iL7AnmgeaH+t1gXT6O5pU5RyTOWcKUB1Ne26OaqrmJUUpKipSucnEL8CYxmNtF0FZ0TQmYtKjaWlV1NmRzsI35OdwiDSdYJk1awXBJY79mLrZ+uIJ+lpik4Sq2W61uaALBL3YDZeIArY0Cru6JaL0kZM1ExOaS7b9hHWI67WV6Z1LKXLLpVhPHI+u0cTKshHQtSaoqolIN8E9gNwUkr9L9sLquEEtk8gpz0mU90MK20teZLByUJgT04c+2Kc/SYMsHYQ+dyfFHriTWScl0OWKCS+5wzdNoXacFYIA5yXKRm4+N0kZwxijbK0A+EbXVj6aV2H8y9l1aisEgKJ5hQNoO7/LM8ElTShCmUAoFkqa6gdvSAWfK8RUVIJbzFWJtxD/ABRxPoipOqDMKUZEh3SCGDv27xBTHCVxaB7QksjXQtzJ97v2XuAEM5cAXG7LoMWUTgSlCgwws7vnt6ixbpjSTRO6UAk9TdA3iPVSFKD+KknobPtv2R3LTtPussYqt+JYSq5rRhKUJIeyiczwA2CIpamLjZHk1Jfibk8co1UG3wudofsjA67bnyiOung1Icv3f/dHRdZfCD9HJ+6lxz3XmnMuRSoVmmnY/wBTx0LWXwg/RyfupcayG5SqPZJ/dM8OpPq9F64u6dWr9pnMA2JHWwu+/oin3TPDqT6vReuDOnqdJTOW3PE4324QkW9EYSyduPK3myZdOaHzgEkaeEvKrQMzd39nTFYznBCXY2GxrgjzgRpLlOTcHbsvHsqU+IZskkscm9UAMJZey9VKRN9Wytibjwvnd+kkQx6Mr0pTNlTOamaAytx2v2AwrSVgqBTsSCp97AnqtBGoqQoW2EeZLj0w0c0VUOJ3XnwWwTm2wVmtQhGakqbMh2PC8HdHawypdOkJzbvQLk7yYT5yVTEDYQQRudsn6I8krUkMsAAZZOeFoUyUIczFx9wOy9G6ZsjhkLs3uOflWq6tQnnKvfLMqJOQHTEWidKTJSFJKXQoqdO5xkFZZMWPGKU9YXOCtktmB2ls+2N5KnxucIxqyz2W4dMW6MRjArgu9RIH7DYf3Vg1oUkqG+wY5l89ov6IFFbEKFwPOAwPaH7YtzQlypwk4Q19z3/iOyIJ9LzUqSLM5A2O1+j2wW2YGwP2SSupZNXs1N7lM2hqJUwoTLAVgWEliASkgFKmJcjDbqglL0DOlFcxSBLS62MxSUhiAXuX37IDaEpVLUlSZZUlJllSgHwvjAfaBsfhBOfIH74AHYhtpy87w1p3EsGqR1LQJESn0qZkqZLlTUqUFOoL5gU4BdBOaem8XK/RRAkFSkIAKgTiCixS5ICXfKBStCT2SoSlEKSgqFioWsSjvgNxbZBGlpJi0ywmWtwpQLpKQOaQ5KmYRsT8rBIevtVLwIRKEwJExROMpL5soAXS7nm9EIq84ete9HBJUywspU6sILDEGsrJWWzfCQtMDSjW66CiAveJ8LAmIijqjcCMFa0GcdG1Lp1IoJq8sc1x0ISQT5iIS9GaGmThMWhJKZScS1bEj27hHUkSwnR1MwYJCEkAMD3wV23L8YX1klgAOU36U094H9EgVUzlFqCsg4/1j1bOqN8KkATWKbhQbZsdtzwRm0UuUVYicT2e5ubMNvTFDSNUVlnIDBPOYh3826GtO8uAawWHlVVxBjnOmN3eAoJ+kVLmYkBSEhTpCTkWux3E9kZLlq70OXNuBPHZGmAJDgC42EZb23RZkEoVhHfOxF+dkw9EMGsDRYJQ95cbk6rEBKEpUgkEhQLm53vuIIiGqmKQAHuoP0J2A9IgvSaDnT3wy3IHOJKUgPmOJ4botUHc7nKU8xaEDeDiPYmw6zAlTUtYML6rWCIk5HZLFQWz4N1gH0vDxqXqOtWGonpKQGVLQRc/xkbBuHXaDmhdUqaQoTDz5gZlLZTNlhTkk9phmmaTCh8cvwaE8k2WyLFwuS91qXhVLG6Wr+4Q5ay+EH6OT91LhO7rnfy/o1f3Q46y+EH6OT91Lg13hL2bJQ7pnh1J9XovXBTXCQUGyz8Ko81srAKPY0C+6Z4dSfV6L1wQ1wV+8JJyCT6Q/XlGE9sBfkIymLw84b4lLcmWUMdo7HHCPVyncnM3P+DZFirQUngrLp2+o9cR0icSgDkM/Z1wGW3Oi9EysjbTiV/+FW/2Dk5GL4yx6cvMPPFahTzlJ33HSzf4IvVtUZiwkbAX4kpUPNYRBQyw48Ygk8Ax9J28IJpnkPCTsfdju59RNx9lbUliRswpPmiJaLIVmB5yfyeLlDKxVCQcjbqwqilM2A5JSBboufPBtVi0Bx38IqiMhJYD7fKpU0t3zGIlYNslPh9EeSE3LBmCcTgjnXfPPpjNGF5YVtYgdAsP84xtMUSsk5Alz/OygG4E+eEx3ITthNmOWsxDuzEhjsuxf1RtSVCWZLlN2cbHbzG3Q0SywAqKhmhJRL+Ok2H8O89KfREbqLLub2PB5FkyaCmTJU6XMQVy0FeAEGxCQHQd9jkc3MMFRpycJlWErw4RzSlCAoW3gP1wsaA0muVNSEkFKu+SQ6SwsSk7eIvDNL0jKK6l6WX3qHwzJoCrZG5bqh7S2MYsF5DqTMKhwQhVSSZS8SsSpSXLnFYm7u5ghV1K8Kca1KaYWxKJzSSM+iMRptYTJCJUlMpUs/BYApJIJa6udbp2xYq9NLQmXglyUEgFxLcvhI+MTBevCXfmqNfq9yqErmTESuVSEoSt+cQS7t3idmI7SI55p3ViZTTVIUAWa6SDY3GUdD0nKm1CUEBc6YUElhiLBQJ6gNkDqNMpCcc3nkMEynIyuVLIuEh2CRckbGjGT/sVvG3K651LolKLBKieCVH0CG/V/uYT5xCpp5FFjcOsjOydnSY6PquiYJasaBKBViQkWABAdgbhL5Odpg1gvHkqvqrmuLGfqmkVI3coTL1dlSqRdPKQEpKFJ4kkNiJ+MXgLSsqikvvA6xihzaFPSNGZTo+LyqpiOhQJKeok+aA6KbuEtcfIKPp2WmbZJ2tUoBaFMCogp7C+e+8BBhSnCNhe/GHXStCFy8Kttx0jI9ELdVolaUkLDglJcX+NzhwAc3j29LK3GxQfVKR4k7jRcFUaUC5YBQIOJg4YWHRFldKpOAlWMzOUSotfE4dt4wqHnjafokqWpMrnpLCzkOzEk5Qc0FQ/vEsrIUUEWDgBRABD7S0azTtY299UthopZPdbRM2jtG8jKwYhcuduInMmCVDTPsYf52RbRTy1By+9jFiXK5vNSAOJfzbo8267nZFb6AWVuXoxAY4Qrg3ricUQDnCw6B2xTlGYcI526wsO0u0SVdNNA75ZG1jlHa4K453Zw05I/gV/cIa9ZfCD9HJ+6lwod19+UQ7k4FXP8whv1l8IP0cn7qXDN/hAs2Sh3TPDqT6vReuGPXGixShMAvLUX/lUwfqLQt90zw6k+r0X+6HKXVTuVmJXKK5JJALDI2O26eEYTNLo9B5RVPII5Q4nwkeX8IgpNlJ/wHstFaUrk8s/R+cHtManzZczHTOtB+K4xDgHsoeeBC9W6sqKjJXf+T0PGYheW6BdNdA2cZu9m4HBVZE0oOIZh+029cTaF505swzl+kCJDqxVlvgVdqe3OC2hNWpstaypCmLXtsfjvaCKameDdwTCsrKcn+GRc6fkqgqcMzFexSf/AFinPWyVHNgD03c+aC9bq/OfmyyXTLJuLHCAoZ7DFder9QQp5KiCCM07umLrWOcW2C26dUwtY/JwBKpUihhJ3qVZsr5RpUPzmHfc/PYRcNm7ptucReRq7UpDcmpXHmjp28I8Xq/VAkiVYpAILPkQWvm2/hC/sPyPtR4rIAwXeP1UE2WQHPT/AJvijUTLlkkqVgIbeksR059sHZ2g6jZKVZmun2xAdAVNjyKnGwFN32Z55GKjhkB+krWeqgewe8afIUurM1CpyStGJJSqwUUkNdxxGTG14ZKGRIUueUTZl8IKVSw4sbggsqAGiNDzkY1GSsEhTB0/GzJYwW1eoZqOUxoUnEbO2wNsh7TRFkdl5KvqmTTZAhWZFTKQmQBK5R0G80sQLOwR3pO9y0TaSNOUSiUzw1hhVLPC+IOYHKoJoTKAQTgSQWbaLbY20lKnKlJQiSsqBzOFs+m8baBBhwOxClr9ItT4ZIVKSCCTidZIYgqUMmLFha22M1ToOXmKqJpxlJAD3dXjHew85hemUlaXSJKsJZ3wsd4YF264MaN0rpGWWMhBQA4SEJTd8gUqtaFlfFNLEWwjX7ouCeKM3cU/SxHphcGs05rUczE21aGB3O7wLVpfSJnDmpTLu+FKW4d8SS2+PLM6LVPOot90c7qMLfKeRA/TOjROQR8YXT0+yF5GnK9/+1LIezpILdStsar0vXmxQlPFKRbrKjeNm9Fq4jmLafK0g6hE54DTb5KimUCwrCtOFKeNjxG+KywCQf4gBG8iiqCVlYUpSiBiUbgAZDde3VEq6CZYBBsRuh3HFJiMhqvQNr4r+57VFNnBCCbggsGiLRfMwq2goUekqcxJWaOmkKAQbnhvF4MaF1bTNSszZokAYEpKgnnFlE5qFw2UdOjf5C5lrqZrD7hqmz9tGYb/ADpjdE1OfsgVWaKppKMS6oKYJskJJILMQMW4v0RYlaKpxNmS/wBpDyggqxBICcZWlIxYmxOhQbMNxgbtScLyzpI76FWxWoBZzG86eW5qj/nTGDREhLg1KOb3zlFrtfnWva8So0HLUQEzwSwUAGfCclNi7078onafwue4xcR7sZPKpfPAr+4Q3ay+EH6OT91Lg3rd3HBXKBNUZbJI/wC0FZkF+/ECdb5OCrWjPCmUl97S0B4YOKDaLBL/AHQdTK6qnSJlNTLmI/ZKYY0lIZSUl2dQINxAQam6b+bVPlR+ODdH/wBuX/In0CJogcRsrIB3S/7jtN/Nqnyv649Op+m/m1T5Ufjg/GRebuVWI4S/7jtN/Nqnyv64wanab+bVPlf1wwRkTN3KmI4S+dTtN/Nqnyv64z3Hab+bVPlf1wwRkVk7lTEcJf8Acdpv5tU+V/XHvuP0382qfK/rg/GRebuVeI4QD3H6b+bVPlf1xnuP0382qfK/rg/GGJm7lTEcIAdT9N/Nqnyv64z3H6b+bVPlf1wfjImbuVMRwgHuP0382qfK/rjz3Hab+bVPlf1wwRkTuO5VYjhL/uO0382qfK//AEj0an6b+bVPlf8A6QfjImbuVMW8Jf8Acdpv5tU+V/XGe47Tfzap8r+uGGPImbuVeI4S/wC47Tfzap8qPxxnuO0382qfK/rhgjImTuVWLeEA9x+m/m1T5X9cee47Tfzap8r+uGCMiZu5V4gJfOp2m/m1T5X9cPnc51PrVU9TKrRNkFSkYStluME5CwHUWsv0Zi0A49EUXE7qWC6UvUQkvy5d1Kfk05qM0+M+EcqthnldnB097eXzvhZl+9dMs4X/AGh/i8+1TO75zdN+bfnEZHKtdLT3PZYViExXfJUxSg97MkzUgkhyypKM7s/TEuiNRUU0xK5cxRKUJQMSUHvZaZKVAs45iEAgWJTleOXxkRRdcXomeAkJqJqiVoxKOBglJKl2Z3U7cGSLAF0LXhJ/bp1vE+7RACFrTP8A3lf6f7REUX//2Q==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818" name="AutoShape 6" descr="data:image/jpeg;base64,/9j/4AAQSkZJRgABAQAAAQABAAD/2wCEAAkGBhQSERUUExQVFRUWFxgYGBgXGBUdHBwdHB0YGBgYIBkXHSYgFxkjGhoYIC8gIycpLCwsGB4xNTAqNSYrLCkBCQoKDgwOGg8PGi0kHSQsLCosLCwsLCwtLyosLCwsLCwsKSwsLCwsLCwsLCwsLCwsKSwsKSwsKSwsLCwpLCwsLP/AABEIAMkA+wMBIgACEQEDEQH/xAAbAAACAgMBAAAAAAAAAAAAAAAFBgMEAAIHAf/EAEwQAAECBAIFBQkNBwMFAQAAAAECEQADBCESMQUGQVFhEyJxgZEHMjRSk6GxwdEWFyNCU1RzdJSz0uHiFCRicpKy8ILC8RUzQ6LjRP/EABsBAAIDAQEBAAAAAAAAAAAAAAQFAAEDAgYH/8QAMxEAAQMDAwMDAgQFBQAAAAAAAQACAwQREiExUQUTQRQiYTJxUoGRsSNCodHwFSQzYuH/2gAMAwEAAhEDEQA/APdc9cU0KZMuVKpgoU9OshdOheLGkuXsxBG3fCn77075Gi+yJ/FE/dNH79SfV6L0Ki7pfWKbKnzEIRKwpUwdAJZhtgiGHuLh8mFtEL992d8jRfZU/ijPfdnfI0X2VP4ote62f4knyf5x77qp/iSfJ/nBHpPlZ94/hVX33Z3yNF9kT+KM992d8jRfZE/ii4nWmf4kn+ge2NvdTO8ST/QPbFGlsLkq2yvccQ1UffdnfI0X2RP4oz33J3yNF9kT+KDCNPzWuiUD/IPbEc7WKcMkSj/oHbnArey52IdqmL6GsYzN0RshXvuzvkaL7In8Ue++7O+RovsifxRe91U3xJX9A9sYNap3iSv6B7YL9GeUtMxH8qoe+7O+RovsifxR777s75Gi+yJ/FBBOtE0/Ek/0D2wepqCuWATKp0A+MkYv6RGE0ccIvI4BdMke7ZqUPfdnfI0X2RP4o9992d8jRfZE/ih6OiKluaqnJ3GWR1ZmF7SOlqmQsomSpSTs5gY8QXvGcToZTZjwSu3d1ouWIN77s75Gi+yJ/FGe+7O+RovsqfxRdOtk7xJP9A9sae6+b4kn+ge2C/SLLvO/CqvvuzvkaL7Kn8Uee+7O+RovsqfxRb92E3xZP9A9sZ7r5viSfJj2xPSKu+78Kqe+7O+RovsifxRnvvTvkaL7In8UWla4TfEk+THtjz3YTfEk+THtivRnlTvHhVvfenfI0X2VP4oz33p3yNF9lT+KLPuxneJJ8mPbGe7Cd4knyf5xfpFO8eFW996d8jRfZU/ijPfenfI0X2VP4osDW+f4knyf5xsNbZ/iSfJ/nF+j+VO8eFV996d8jRfZU/ijPfdnfI0X2VP4ot+6yf4knyf5xnurn+JJ8n+cV6RX3jwqnvvTvkaL7Kn8UZ77075Gi+yJ/FF0a1TtqJPk/wA4291U3xZXk/ziekU75/CqHvvTvkaL7In8UZ77075Gi+yJ/FF/3VTvFk+THtj33TTdqZPkx7Yr0nyp3z+FDpndcn4SRJoX3fsqe3voc9Z6SX+0qPJyw6JRYISA5loJYNa5hD7oRxIkLIAUqUSWDDvo6DrL4Qfo5P3UuBJG4OstWOyF0n903w6k+r0Xrg7pPRJVPmKwAurPC+6AfdM8OpPq9F646RKWt2TKKuMFUrsQUNUbhKEvVpZylp7I3Rquo/FSOqG+ZVKHfJQj+ZYDdpiFCFzHwzpbCxwrRY7rGDDKPKws5LPuYIzCeoQKrkJSogBsNiWGfxj/AJujosnQyRdU1J4lSbee8ca1r0oUpwA3W7ng+fXC2vlLwI2+TqvRdDDYS+okF8RoPkrWt1oloUwBUxuYu6L0yiddNiLsfTHPiqCmr8wiehtpY9G2F/pmjVu6ZR9cnfJaT6T4XY5mpiVc5KbG9uMaDU1PimK6u6wJctP7qLJDY5zKWBbEEpSWdnvGknuzJcY6JYG0pmP5lJDw4bUkNFwvKSREvNke0bq4hJBKAALgneMoYUTjkkOeA87wqaJ7oaKudySKeZL5qlBS1guzOCAOMK3dC13mJUqlkLKEotNWk85StqcQySNrbeiPOdQbJVVOA2smNOBHFkV1CcVZlAYbRn0wI1lohOkNYqSoKBLdB9McY0FrjPpZqVomLIB5yFKJSpO0EEnMbY6jrXphZpZZoyCqcUqSVYWEshySVWBcgdRgdlM6lnYb6XWxk7sZaN0IVohPX/KIh/6ICc0/0iIaUVhQQqdThb54VK7WATFlOjppuqtALZCShn6zHqj1GEeUp9LKVY9z6QCSQAOI9UQo0XKPjPstbr2wNrJk2mRMVNmpmAMQRZ3e2He8I9ZrFPmFzMUNwBwjsHpjt1TcXatGQYfXuump0dKAZSA+wpW6Sd29P+CM/wCipZwkdF/XCtqvpCZNlqC1YgnIqJFgHJJF2S6TvvBCVq+uaCtdVUByeaC7MWPOe9+EQ1QY3JyjqYuPsRT9gQM5fmMaijQckCB51KxjnVc4tsUH/wB8UpuoSwFETUEDaVLTboYueEZf6lH4VNopHGwR+o0UEBywJyGf/AiqaXgPPFefWy6WSnE5YAAbSdvRAga+g/8AhYbWUfWIXOr6mQ5R7L1DendPpmiOoN3+fhHJsnDdWEDeWbtiqufKHx5fan2xLXSpE6WlcxsADpJLZ7Py3iBVSqhZhKxbynED2+qCoupOc0Xbqk9dQMglLWuuNwrpq5O2ZL7Yi/6jIdhMTnxgHVCUpPwVOtP8RKj08LxUkyFnCQhZBOQd2eN/WFL+zrumzlpXjf8Aqr2Rvyktsz/Sr2RQRUT8vhQ2fNGWQZznxjxGmJbkTFTnGYJ9kZmudwF2IBypNfFAyaYjLkC39UdB1l8IP0cn7qXHPNeJgVIpSl2Mhw/80dD1l8IP0cn7qXGcpu665jFm2Sh3TPDqT6vReuNNPzQK6cBUzUErulK1JFgGGcb90zw6k+r0XrixrBoaWqpmqIBJUSewCMpXhkevK3iZnINPCHJkUaB8KhU2Yu7qmLych87lxnER0LSYSXwl7jlLB+EEabREsDmpGLozieXoBB75DtwELzMOSmHYHwloUNM7c9Q3hSm6bCA2sq/hrZYUsDmA23jHRJ8hEtDADoeE3XHReAy1h+ckODdjcgdmyN4JA46qS072xZDZKsMmqKS6mSXYkLDOlgXAJ2kQu4Lw8aL0eQEAPYBw2W995giR+AQULM3I/R6L0eOcuUuas3JWpTP/ACpYRdwaPV/+OX5x64ooo3sCABE0yhQH6r+mFbpXk7pkYY26LflqakeplSlBUsFkJmKZT2ZlPk79UcqrahS1KUouVKJL7SS588dGqZYUpUoMvCliS4AUWtxYM/EiOf6ZoDKmFOx3SeH/ADaD6dpAydug6hlgC3ZUUqvDxorT4TTykLLlCSlIB2Piu5zdTW3Qo6K0aqfNCEjPM7htJjoUnQUpCQEpFgzkP6Yqocy1nKqdjjq1D06yJyZy571QZgxGe0uzcDEaNYvGRZyHSsdWcX1aISWGFLfy3iaXoCW5sG6IEziHhFGOX8SWdb9I40Swg8zbxI3tueFMwy640OCYkgAJKWYZAj22MLZEM2PDmghL5g4PIcj+q+kCCZdw5xJKSxdmIfJiN+6GhetRpwEBK1YTexZ8zziOcYV9VaLEVr8UAAbyfVbzw/pSSAz349kYVE9m4EXRUETi3LZBZWuNTNdMsJS575QZhuvZ4lNZVquubKKXBIBckWcC3mg9T0aiQG7dvZFo6PUzKTa5J3DtgIvB0AREbQxwddcn1mryueoOWSSlI2dkCBBXWSlVLqZiVJw84qSP4TdJfa49cUaKkVNmJQn4xzOzeeiGbQGtS6Z5klLjynGkpwumlJWkqYOwHZ6YsUNLh7ySQ28I9ZiqqpwAJCySkAc3gN8Rftc03GJh54Faw6omefNwPAt+iM8jNUSDLaxuVADzPaMlaKnKsZiJabOUFJtwG1+MLxVOI+OXDt2+iKakpJGbneeyOxGUOZLpprqbk1MKxI/mSCQP9JgZWaRCZhCJiJyW74pY+aKCaQJUxQQQWZjmzt2Xi6iuSPiIIDbPZ6YsMsqyvupdd5mKnpTk8h2H80dD1l8IP0cn7qXHPdeZmKnpSzPIdv8AVHQtZfCD9HJ+6lwVJuhY/pSh3TPDqT6vReuGOso8c+Y5wh87bhC33TPDqT6vReuLGldFqmVc91y1JJUMJKsSThDEb2N7b4xmYHR68reOQsk04TLO0MEAF24hrx6JIS5UQxzJOXsELdFoNSClS1qITawKR0kklupoOTZpXSCagBic2ySCQSxzJIzhTIWxpvTMfM4B2iB6YrpKJj4nSSA4G83beG2wu6f0nJVKUAsLU9uos/C0W6+iM/EhmtYtudu20Li9XJwLcmTx2dsHtjjYAS7U6ouolqADG1t26tQ9U0FsKcJ34ifTHRpE9Skp2FQGVnLQuaK1awc+c1vi+stBWmkqWUqNrnpubBtmyJJ25Wkk2suqCllpyA6O+X9ByiUlN7EgjZ/m2LQWR+ZixXUZTIlzFWXiILZsXIfebQAnElRBJzAG649sCUcXqHYgrvqUTIo+8waXsrehaBacb3ALJOeJziKy2+FfWBGJI5odN3cOxJBy2ZQx02mFS+awNy1yGG4tmLeeA06Q6Ukm7m1rgF/7m7IamJ8LnF3mwH5JW6eKWJrB41P3Km1IIp+U5VNlgFwHUkjIcQXL9UNqKuUVYUliACy+b59h4QqoVzUAbbxflzrzFEXJPmGXogg0DHjJ25S01JYcWbBM0yiUBZKX4kxS5CaHxFGex8ol0RXEEyyxSnC3AkDFfc5ZuiLy6GacpZvtLDhvhHVwGnNnbI+nl7uyS9cKcKp1HalSSPQYQTL4Q9a3VY5HkxcunE2QYn1uIS5srKCaMEM1WnVS3ugM4CatWUJRJ2kqYhg93I6tnU8dIosLWYgAAPbzQnakmVKSlE4gJKSSou6V25pKTZLbCM46EdEo2A347IErZey4ZN/NcxAyMDb7KoC+SuoQt63zAlKUO+JRJvsSPafNBrSdMqUQzsrI9Gy23bAjSGjROAckEbc840oi1zg87I0dPkfEXNKQNPyXSF+Lzeokked+2INWQgzClTAKSQCdhF26w8NOldXkqSEupKgbnMHdaI9GauIkgFxMWroYD1PvhhPUMJIYsIekzZt7m262ptHoSecCeklj1AwWl6OpwA6UKDZFSwR57xMqmBTlscdEVFyilNw4TcdG0dRgd7TbdGVNDG1mUanRoSmKG5O5tiSski72fLjFOfqmcXNVZRu4D7wIs0mlCncOqLA007OH7YG7rglDomnwhI1ani+PEbs6mbrOcRU2rKyWLBg7nIwcn6XUoWAA4RAdIFhiD9cdCdyz7AQDuhU/JyqdFubJItl30P2svhB+jk/dS4Qu6IvFLpzvkn+6H3WXwg/RyfupcNHm5CAYLD9f3Sh3TPDqT6vReuM03TFVXPbCSqYCkgqxpsMgBnwjzumeHUn1ei9cG6laRVTXtzs+oRjM/CK/ytY4+5KB8KPS9RMTThMxTlmJKiXAuX4xV0Lp8ChQhr4CknZmok9LWirrc6UKXkgoKU5XL3I6Xbqhf1arcSFSScnw9Bz7IWhgezI8r1FI2NsrYnbkG338ItSkqWtybXSHbPK0dIpZUmZLwJwlDBwG8/HjCDQaImMVsSEpYkbtvS0EtHq5IpmXYFT8QA7dZjHqBa947Z0R0NM91P8AxDZ9yg2nMUmbgBdiQ7C97C8SUGkjjRa6RiPbb2xYqFCYpRWHcuR0+iKlZKA5wJAYHCGCQcjxIYCzwXE9kkYiLfdypLHNDJ3crstqPy2RWZpBVQUy0N22faSd+doraS0SqSrn7VBiC4JbLh0RDoyoWnCoFmyDCx/4tB2dWrnU8x8KVIwFBA+M5HxnYlm/4io/9rUAA6eULUtfPTBzW2afCW1Swxex5w6CAot2CKk4cwC2TBxtCySPOIalTpigrFOp2xI+EVhUtILpUkWxkg2yvsMLq8GJSRiUkqRhJZ781YvkSxI4kQ6qyXYkLy8Md2lvGq0RIKZct7YlWeziwBD5i+yDKNBAIKlzBKWpSilMwKAKAwxuAcJKnZwygINVC8ISmTXSuSlrlYUTR8IgFhhAUkubk83fA/SM+QmfMxYqpS2xzCVoa1sBN3yuq2yCmOJaGoV9i4lWqGSmXMmMoksla1pFkoOHCElXfKUoi/VDTT1KVjmkli12d2cOBlCvUlK5iGBRJwSVLAOIshSi5JzJLAbL8Iu02lOTCFcmMK1HHhCrWxDrBPW0LupUvqIjbcImll7b/hU9adDUyTiNpi3WUkOGfnHPmg3ttOyFaRoyilVKkTnWlCcYUiyVEgKCQDf43/rDprDo2cqYJshAmlSCluaQ+EpBZRAwkHPYYRa+nKKouwwqSktlYBKm6wYWUzrxhrnagaoyoIZYt8pnoZEqbUIliXLQhDkFBU0zCApiFB0LIIJdyRDvLyEBNGariSszHDBCUoSnEzAMFKxXKmftMHqdNhCXqFQ2Rwaw3AREDC1tzuq+kqblEFPBweOwwqof29P5Xh0Um/ZC1pXCmbMDFyxTxJsW4vGnTZrOLCnFG8i7ENMkHvgDEC6cC4ADEgt2iLyksw4PEUpGIqTvf8o9ELIxzzZazZTMRkQ49cVVzhiYA2ztbLzxbpakcmUqDqB5t97+hjFTEzuL2DG0dnZZMHgocujGIgFgMnjeVo3biI43i1UaOUtThmYC+1tsEKegKUgOepoWP3SGUgPNkFVQg3CzbhGgo0tzlX3vDArRzs56cgY0qNFyiNgb+KOMllkPJSb3QQOSp2y5E/3Q/ay+EH6OT91LhE7pEsJRIAy5Et/VD3rL4Qfo5P3UuHTvH2ShqUO6Z4dSfV6L1wZ0po5SqiYWYFWfUIC903w6k+r0Xrhi01Owiecyl8PSQwftgaq/4wPkIykNph9kqa01ajThBIIS4TbecXUYS6CoUiYlSc8Q/wCOiOmaz0kv/pCFhgsFOLeSVEKB27uyObaMlYpyBxfsvFUtnsxtsbIiseRMHt0XYNXtNSky8K2BSTntBzHS8C9PaWTMU6AUoTYMBfZbcfRAKlmlBBJICmPpHZDkrQEtVIFM6ijEDfMZjob0QBUU7Kaa79Qn8UzZWd1ps46fmlmlqQXYX2gxYr5QBTLIcKBIP8JAI68+yNZGj0hSCQQliSxuQxYX2k2eJtPzwqalEoglOFJOwZu/bHEjmmS8W37Jjm/ERy6kceUWm6HlSkFYVZKSwfviRzSD07LwEm1eBJSqyQXbfb8/TFKfpJghKlE3AtsewzJi7T6K5VkgXAUo36i54xGx4OymvYrONzu2QwgkHzsF5yskBRIWtRALOEoLKcHEOcNzdN4p09cRPQvChsT4cIKGYJbD4uHr2xbTPEn/AMMpZdvhAo4eLAgHrgWJqsRWCQQvGCOlrNleHnfa9jbLzU9I6CZ4d5421R2tqqcrSf2eYktKPwc622wC0lst8WJ+klJnTBTSAE4RyrpM4lLGyipLJQ92ADkDdFbSOklEc9EkqZCnVKTiHPVazb8iIt6TVUzp3JyMZSkBeCSMKQR8Y4Wc5ZkndDSwI/8AV587q3OTMmywpaRJlJSkqODAgKQVGybFa9yd5jF6TWEgy1GWkKWkBJZk4Az7zcm+0xpN0bUT0gr5SYSACpZPNBIdyqyWDRdq1yECZLCDMAmMpblJCsBCRL3JDEXHOfojnZWjOhaoqQQouQElrWSp8ItwBvxipX6oS5lVLnhgl3mI2KIukjiVM/bFeVVolT0MFAKlSkEqUDvUDYAAAs+8qhmSY8X1Vj6eoL2aBwTiDGWMB3hbLyjSQmwiRQjySn0x5+6P8LEZkwI0xQ97N8U3H8KrP1ZwY+KIQNZ9fUpn8ghIUkKwzZhfPcjgk7Tm0GULJHSgs8LpkuDhqrqy5URtNujIe3riJXMmA7CfyiWjm4hziLK4dQ88QVUw4AAA5xFy5yNwL749g1NSCDbwoKpXwilIBbEQ53pLHoiGlK5q6h7iUtGEADvSlweLGJEzcMs3sUrJO5WEkG+yFzuf6aV+0zMasRmIJL7SPVF28oWWbCRrRunOjlqIBdAGV87ZxYWhO1S/9Jb0wKXVsWLg7gOvsgdpDWTkzgQkKOWJRsDmzbTlwhYWl7yGpRO4NcXFEdO1lPSy0rVyiipTYQpILM5PHZC9R6xhaXUi5UQkJUnLoNydkL9ZOXMWlTBR5z4rks3U93tFTkpuJJGFDO2Jh09UHMp22sd0tdI46jZMPdEUDLkYS45EscnGPNtkPusvhB+jk/dS45zrip6WkOf7vs/m9EdG1l8IP0cn7qXBcgsbIaM3alDumeHUn1ei9cNmmKpMrEVMywsZfw2MKfdM8OpPq9F64Oa1zOeAcrnzgf50wJVAGIX5CadNjzqQPgpO09VvTHnOFKBTb08RAPV+W859yVefm+uCOs6WTLSLJ5ymPp6bxX1XlXUf4cPXn6o3o2iwsuuouPfxPhMJlvLwkZggddx5wqCGj9YFypYSkhTB8JYtvLnIRSlTwwG6/nH5xLRUmKWtswq/RsPbaNOoRMcwF+wKM6Y85OjHkf1Xs2tMxRxK5xzbNsmyt1RuJTAMLO3Xx9sQmhsblzt8+UHU0GCSpagxJl4Q7lwb5dMI5zECO3svSwukgjtMBl4slmVT3SohwQOo7M4ImsMvnAkMi/FybcYgRchTsMJcbN/mhk03oSQimQxONWBi55wzy3B4p0zXOaJNllJeKPFg9zjcJYFUlZKVOCXA2uRl5rxFMRhQEqa5Y9YPO7QDFk0jFA2Ooud4YD0mNNIgBOFQdWK3UQFHoYmCjJHmAwaICrpZZIM5X+5p/wACv02tE5SCFKSsolhJ5REtZso3dQ4+aCukeXn1CEoxnCl2ljCkZKfmsM2zO6BWrulpsuUtKCkoucKkJUHOZuH6nghpOvnT5sqXiUoFIZCQyXs3MT649DEDgCQvHTaPIReuRPmGQhXKqVyiSoHFsfMZWvENTSJl8vyszvp6DhlYVqS5LFWQBIfmu7Ri5M5M6RLVyuEFm57EgKPRnGlVSBK55mHk0mdJPeklyCAcAuznPhHazXum6mWgKUlJUsAJStbWICQCEC2ZGbsYYNC1PKSUKdyzK284WV1uPPCzVSZRmkcomcTNRhRgmBN04nWVNYMLDOCerel+UXNSQEsp0sAHT3r22uAeuE3WYO5TZDwjaJ1pMeUyKEag99Hqi4jwbeqPBp0oK6aUpLFjkDuO/qjgelaUypy5andJN9+0K6847bpio+FkofNM5Z6sCU/3GEnug6D5RloS6wk5bQNnULw96Y/tuDT/ADLOSIyM9u4UGgNJ8tIS/fJcL6QLHrDdkGEq45QhaoVuGeUHKYG25i49cO2IBR6vyh+BZycUs3epwfI3XkyXilqSci4PaX8xhC0I8msQD8VZSeIuPPD3MmhLguxUFbxkAR5oVNa6Xk50ucnaQFdKWIPWn0RYO4WNbF7Wy8H+ibKimClAgFgnj1Qsa3aOSgoUM1O7Z2yJfjDOjS8pKSVTEkJLBi+YdrPCVpusM6apQxKGwqaBow7uEnZK68AkhuvC10aAQsgGzORc9D9hiYSipC1KAZIcbL5WfhGURMqQVliTZCb5gMPWYirdLgoTzkqdsSWNizkXFyDGou592qOdHBAGSfURsrWup/dqXZ+7/wC4R0TWXwg/Ryfupcc61z8GpPq/+4R0XWXwg/RyfupcGS/UkEX0pQ7pnh1J9XovXBzSMrlK/AuyAE3yyuRAPum+G0n1ei9cE9b69KZgw3UnlMQvkAlr9JgeYFzMQN/7JlQENmyJIFtwk3XxATU4Ul0hIY8C/bGatymlk71W6rRV1hTjqMKWJZKevd54OUVMEy8I2D2PBNC2zBfhSrBdO4767qdEguoMxCTY9REFdCVQlTSo96SQroMR1XPlypu1UlST0pxD1CKalhHfHNmG08AIuvGcRb9kZ0wsbNeQ2Fimuto5P7M6EgK+KxBJL5dEAqzThKEpayVh1ZAceMVV1TEgpZgLJLEki7qa/RwiKacSpYAsom3QBbpcwjNC+EZSBHxVYqLtjdsdL76m36KNUtRAxJBBTiSxDFT/ABuDXAEWyuZNUgTJhZIwgADJ95uWiXS2jZkoJcAuMQY5EbzuZwR1xTlIUFWviS4BNntt3EERoI2vjzaRfhEtcBJg8F3DthdNejdGU4kInKPegKJxWLB8JGy+6FTSNQJiStN+ecv4j+YjaXJ+CCTtTfsY9caaPklOMAsxSUkbCkC4PAgeeMqeNty4nUHRbPglazB2uQJ+xGqOaE0inkiFyJK2QAFFKgbBIAVhIxdJvFuZpeaRIRKwoTMABTKQAosBbEBibZnGmi9NLnJUpaJC1AXVySXJsCVFJGI8Yqp0vOCZaElKBjmJ+DSEkiwItztu+PVNbpsvBvvkUY0hUzpU6WVzJgAmhKkgqCTiQNgswLCIaikM39pOJKQ8kqWskJDMXKt/RFitrp0mSQJkyXhngNcWbLCRkWipXzZ9SiennzS0shIy+KchYGILhcreZoJQmrWtctCcKSCFpUoulKOalO25uWEVBp+XTVGJSQlCl4CRmHIudjJThLdMEqfQ8zlpquSUlKUygVLGEBgkkYldGyOf65kJXLSC9lKUTtUs4iQnYkBkje0ZT+6Mg63WkZLTddplrtsP+eiMEcz1R7oKJKJciaFKAsJmLvQTZOEi4TlYw6Vmt9JKXhXUS0qBYhyW6cILdcfP6ihljfa2ieRzNcL3WmlPC5PGVOHnln1xX0/MKAlQ2OO0efKIK7SsuZV0ypa0rSpM4ApIIf4MtbbbIxNrJLJlpIzxj0EPBMTXMfGCj6IgyDi65jrBotUmaiahwVqcAC4WL5cYOaO0iJtyRiYBQGw5xvrQleCXgUUupQKgA/e26iYA6I1fmAFZJSo5ZvxJ3R6YDQEqmCaKqe2JtxuQmyoqRhAa7XPF8h1QF1sIXISE98VJN7bx239MYmsUmylFr4T33OHxT07FbHihMCpyVbSkhsyrK47POIj2FpyGo5XclU2WIwjR3kIJT0/xSecXwvk42NEujDjVhIa4xMOo22WfsiWdJCgLZFwRnvgpTYJYVMAu1htJVYH0jtjp0ns21SuOmIlGTvaoNJkYgkK5qQyd3/MC5tLta8XUU5URh23v5zHkycCnJT7DmD/mcU1txcaKVBubP1+VZ1w8FpNv7v8A7o6PrL4Qfo5P3UuOc65+DUn1f/dHRtZfCD9HJ+6lxrL9STM2Sh3TPDqT6vReuCel9DrmzagywDhOZI/hfPogX3TfDqT6vReuDeldLKRMnyQxCl5bWLE32AkQNUueyMFm9006c3OUtte4SNpdHJ1SCA9g7DNnBPrgxRkbDYhux0nzpjWrpufygsoOxzN9w4C8ay5TLKrMsh9gdzzgNxaO6OYE6o+uo3Rk8b2RCXNaUgbjN/OKypZJxAMrEz7gmN5igAEnxl+dQHog5ojRKFSZq1k8xUwBtjPc73tGtfIYmBw5WfTREXkS7WQylpQtRClgKI+M4frHe5xam0apCpOJDBJxA7CXGR6B54BVtJhUtYUcQIL7Ls/VeHLV6lXPpJkuaoECyCzMSMnvkW6IS1LyGh2VwU4fa4OAABG3H3WaerJU4JmJmgYQQUMXc36O2K+rFFLnImE5hLI2N/EB0gQuTJiZU1lDpKnJd7iLmhqtSUqWgG4UCdgxm59IjF0Bjiu07rqMl38K402+NeUe0WJXIMtsRBJUwLdvxeAgDVaUMtaVSgJaw5DMRbbhVa7sQd8VaSr5TEcLBBZjnm3siohbPYHnFZfaEkhQtsw58EwTT0zonh7vuuKmojDHBjrk6fZOWgtNTJoOJEjdaSgBwU54WfMxpL0spKUGUmVLJmzRzEJfIGylOQX3Rroetp2tKmyiVkEImJWl2HehYdsmvGlPNpwvChE5ZC1qGNSEpBYO6UB1C2Tx6ltiLgLxDgQSCjc7S8z9nUUrdp4bEEqZphGagd4ihX1s6Zy8tUxasUoYUg8NiUgbYuza4GmWVy5SsKlNYpyWCkOgjIRHU6QUFpSgIliZLUHQllFizYySpr5PFW+Fyq9SVhCwvGVcjJUUrKjmGLDqOUct03XmbPmLU74iL7AnmgeaH+t1gXT6O5pU5RyTOWcKUB1Ne26OaqrmJUUpKipSucnEL8CYxmNtF0FZ0TQmYtKjaWlV1NmRzsI35OdwiDSdYJk1awXBJY79mLrZ+uIJ+lpik4Sq2W61uaALBL3YDZeIArY0Cru6JaL0kZM1ExOaS7b9hHWI67WV6Z1LKXLLpVhPHI+u0cTKshHQtSaoqolIN8E9gNwUkr9L9sLquEEtk8gpz0mU90MK20teZLByUJgT04c+2Kc/SYMsHYQ+dyfFHriTWScl0OWKCS+5wzdNoXacFYIA5yXKRm4+N0kZwxijbK0A+EbXVj6aV2H8y9l1aisEgKJ5hQNoO7/LM8ElTShCmUAoFkqa6gdvSAWfK8RUVIJbzFWJtxD/ABRxPoipOqDMKUZEh3SCGDv27xBTHCVxaB7QksjXQtzJ97v2XuAEM5cAXG7LoMWUTgSlCgwws7vnt6ixbpjSTRO6UAk9TdA3iPVSFKD+KknobPtv2R3LTtPussYqt+JYSq5rRhKUJIeyiczwA2CIpamLjZHk1Jfibk8co1UG3wudofsjA67bnyiOung1Icv3f/dHRdZfCD9HJ+6lxz3XmnMuRSoVmmnY/wBTx0LWXwg/RyfupcayG5SqPZJ/dM8OpPq9F64u6dWr9pnMA2JHWwu+/oin3TPDqT6vReuDOnqdJTOW3PE4324QkW9EYSyduPK3myZdOaHzgEkaeEvKrQMzd39nTFYznBCXY2GxrgjzgRpLlOTcHbsvHsqU+IZskkscm9UAMJZey9VKRN9Wytibjwvnd+kkQx6Mr0pTNlTOamaAytx2v2AwrSVgqBTsSCp97AnqtBGoqQoW2EeZLj0w0c0VUOJ3XnwWwTm2wVmtQhGakqbMh2PC8HdHawypdOkJzbvQLk7yYT5yVTEDYQQRudsn6I8krUkMsAAZZOeFoUyUIczFx9wOy9G6ZsjhkLs3uOflWq6tQnnKvfLMqJOQHTEWidKTJSFJKXQoqdO5xkFZZMWPGKU9YXOCtktmB2ls+2N5KnxucIxqyz2W4dMW6MRjArgu9RIH7DYf3Vg1oUkqG+wY5l89ov6IFFbEKFwPOAwPaH7YtzQlypwk4Q19z3/iOyIJ9LzUqSLM5A2O1+j2wW2YGwP2SSupZNXs1N7lM2hqJUwoTLAVgWEliASkgFKmJcjDbqglL0DOlFcxSBLS62MxSUhiAXuX37IDaEpVLUlSZZUlJllSgHwvjAfaBsfhBOfIH74AHYhtpy87w1p3EsGqR1LQJESn0qZkqZLlTUqUFOoL5gU4BdBOaem8XK/RRAkFSkIAKgTiCixS5ICXfKBStCT2SoSlEKSgqFioWsSjvgNxbZBGlpJi0ywmWtwpQLpKQOaQ5KmYRsT8rBIevtVLwIRKEwJExROMpL5soAXS7nm9EIq84ete9HBJUywspU6sILDEGsrJWWzfCQtMDSjW66CiAveJ8LAmIijqjcCMFa0GcdG1Lp1IoJq8sc1x0ISQT5iIS9GaGmThMWhJKZScS1bEj27hHUkSwnR1MwYJCEkAMD3wV23L8YX1klgAOU36U094H9EgVUzlFqCsg4/1j1bOqN8KkATWKbhQbZsdtzwRm0UuUVYicT2e5ubMNvTFDSNUVlnIDBPOYh3826GtO8uAawWHlVVxBjnOmN3eAoJ+kVLmYkBSEhTpCTkWux3E9kZLlq70OXNuBPHZGmAJDgC42EZb23RZkEoVhHfOxF+dkw9EMGsDRYJQ95cbk6rEBKEpUgkEhQLm53vuIIiGqmKQAHuoP0J2A9IgvSaDnT3wy3IHOJKUgPmOJ4botUHc7nKU8xaEDeDiPYmw6zAlTUtYML6rWCIk5HZLFQWz4N1gH0vDxqXqOtWGonpKQGVLQRc/xkbBuHXaDmhdUqaQoTDz5gZlLZTNlhTkk9phmmaTCh8cvwaE8k2WyLFwuS91qXhVLG6Wr+4Q5ay+EH6OT91LhO7rnfy/o1f3Q46y+EH6OT91Lg13hL2bJQ7pnh1J9XovXBTXCQUGyz8Ko81srAKPY0C+6Z4dSfV6L1wQ1wV+8JJyCT6Q/XlGE9sBfkIymLw84b4lLcmWUMdo7HHCPVyncnM3P+DZFirQUngrLp2+o9cR0icSgDkM/Z1wGW3Oi9EysjbTiV/+FW/2Dk5GL4yx6cvMPPFahTzlJ33HSzf4IvVtUZiwkbAX4kpUPNYRBQyw48Ygk8Ax9J28IJpnkPCTsfdju59RNx9lbUliRswpPmiJaLIVmB5yfyeLlDKxVCQcjbqwqilM2A5JSBboufPBtVi0Bx38IqiMhJYD7fKpU0t3zGIlYNslPh9EeSE3LBmCcTgjnXfPPpjNGF5YVtYgdAsP84xtMUSsk5Alz/OygG4E+eEx3ITthNmOWsxDuzEhjsuxf1RtSVCWZLlN2cbHbzG3Q0SywAqKhmhJRL+Ok2H8O89KfREbqLLub2PB5FkyaCmTJU6XMQVy0FeAEGxCQHQd9jkc3MMFRpycJlWErw4RzSlCAoW3gP1wsaA0muVNSEkFKu+SQ6SwsSk7eIvDNL0jKK6l6WX3qHwzJoCrZG5bqh7S2MYsF5DqTMKhwQhVSSZS8SsSpSXLnFYm7u5ghV1K8Kca1KaYWxKJzSSM+iMRptYTJCJUlMpUs/BYApJIJa6udbp2xYq9NLQmXglyUEgFxLcvhI+MTBevCXfmqNfq9yqErmTESuVSEoSt+cQS7t3idmI7SI55p3ViZTTVIUAWa6SDY3GUdD0nKm1CUEBc6YUElhiLBQJ6gNkDqNMpCcc3nkMEynIyuVLIuEh2CRckbGjGT/sVvG3K651LolKLBKieCVH0CG/V/uYT5xCpp5FFjcOsjOydnSY6PquiYJasaBKBViQkWABAdgbhL5Odpg1gvHkqvqrmuLGfqmkVI3coTL1dlSqRdPKQEpKFJ4kkNiJ+MXgLSsqikvvA6xihzaFPSNGZTo+LyqpiOhQJKeok+aA6KbuEtcfIKPp2WmbZJ2tUoBaFMCogp7C+e+8BBhSnCNhe/GHXStCFy8Kttx0jI9ELdVolaUkLDglJcX+NzhwAc3j29LK3GxQfVKR4k7jRcFUaUC5YBQIOJg4YWHRFldKpOAlWMzOUSotfE4dt4wqHnjafokqWpMrnpLCzkOzEk5Qc0FQ/vEsrIUUEWDgBRABD7S0azTtY299UthopZPdbRM2jtG8jKwYhcuduInMmCVDTPsYf52RbRTy1By+9jFiXK5vNSAOJfzbo8267nZFb6AWVuXoxAY4Qrg3ricUQDnCw6B2xTlGYcI526wsO0u0SVdNNA75ZG1jlHa4K453Zw05I/gV/cIa9ZfCD9HJ+6lwod19+UQ7k4FXP8whv1l8IP0cn7qXDN/hAs2Sh3TPDqT6vReuGPXGixShMAvLUX/lUwfqLQt90zw6k+r0X+6HKXVTuVmJXKK5JJALDI2O26eEYTNLo9B5RVPII5Q4nwkeX8IgpNlJ/wHstFaUrk8s/R+cHtManzZczHTOtB+K4xDgHsoeeBC9W6sqKjJXf+T0PGYheW6BdNdA2cZu9m4HBVZE0oOIZh+029cTaF505swzl+kCJDqxVlvgVdqe3OC2hNWpstaypCmLXtsfjvaCKameDdwTCsrKcn+GRc6fkqgqcMzFexSf/AFinPWyVHNgD03c+aC9bq/OfmyyXTLJuLHCAoZ7DFder9QQp5KiCCM07umLrWOcW2C26dUwtY/JwBKpUihhJ3qVZsr5RpUPzmHfc/PYRcNm7ptucReRq7UpDcmpXHmjp28I8Xq/VAkiVYpAILPkQWvm2/hC/sPyPtR4rIAwXeP1UE2WQHPT/AJvijUTLlkkqVgIbeksR059sHZ2g6jZKVZmun2xAdAVNjyKnGwFN32Z55GKjhkB+krWeqgewe8afIUurM1CpyStGJJSqwUUkNdxxGTG14ZKGRIUueUTZl8IKVSw4sbggsqAGiNDzkY1GSsEhTB0/GzJYwW1eoZqOUxoUnEbO2wNsh7TRFkdl5KvqmTTZAhWZFTKQmQBK5R0G80sQLOwR3pO9y0TaSNOUSiUzw1hhVLPC+IOYHKoJoTKAQTgSQWbaLbY20lKnKlJQiSsqBzOFs+m8baBBhwOxClr9ItT4ZIVKSCCTidZIYgqUMmLFha22M1ToOXmKqJpxlJAD3dXjHew85hemUlaXSJKsJZ3wsd4YF264MaN0rpGWWMhBQA4SEJTd8gUqtaFlfFNLEWwjX7ouCeKM3cU/SxHphcGs05rUczE21aGB3O7wLVpfSJnDmpTLu+FKW4d8SS2+PLM6LVPOot90c7qMLfKeRA/TOjROQR8YXT0+yF5GnK9/+1LIezpILdStsar0vXmxQlPFKRbrKjeNm9Fq4jmLafK0g6hE54DTb5KimUCwrCtOFKeNjxG+KywCQf4gBG8iiqCVlYUpSiBiUbgAZDde3VEq6CZYBBsRuh3HFJiMhqvQNr4r+57VFNnBCCbggsGiLRfMwq2goUekqcxJWaOmkKAQbnhvF4MaF1bTNSszZokAYEpKgnnFlE5qFw2UdOjf5C5lrqZrD7hqmz9tGYb/ADpjdE1OfsgVWaKppKMS6oKYJskJJILMQMW4v0RYlaKpxNmS/wBpDyggqxBICcZWlIxYmxOhQbMNxgbtScLyzpI76FWxWoBZzG86eW5qj/nTGDREhLg1KOb3zlFrtfnWva8So0HLUQEzwSwUAGfCclNi7078onafwue4xcR7sZPKpfPAr+4Q3ay+EH6OT91Lg3rd3HBXKBNUZbJI/wC0FZkF+/ECdb5OCrWjPCmUl97S0B4YOKDaLBL/AHQdTK6qnSJlNTLmI/ZKYY0lIZSUl2dQINxAQam6b+bVPlR+ODdH/wBuX/In0CJogcRsrIB3S/7jtN/Nqnyv649Op+m/m1T5Ufjg/GRebuVWI4S/7jtN/Nqnyv64wanab+bVPlf1wwRkTN3KmI4S+dTtN/Nqnyv64z3Hab+bVPlf1wwRkVk7lTEcJf8Acdpv5tU+V/XHvuP0382qfK/rg/GRebuVeI4QD3H6b+bVPlf1xnuP0382qfK/rg/GGJm7lTEcIAdT9N/Nqnyv64z3H6b+bVPlf1wfjImbuVMRwgHuP0382qfK/rjz3Hab+bVPlf1wwRkTuO5VYjhL/uO0382qfK//AEj0an6b+bVPlf8A6QfjImbuVMW8Jf8Acdpv5tU+V/XGe47Tfzap8r+uGGPImbuVeI4S/wC47Tfzap8qPxxnuO0382qfK/rhgjImTuVWLeEA9x+m/m1T5X9cee47Tfzap8r+uGCMiZu5V4gJfOp2m/m1T5X9cPnc51PrVU9TKrRNkFSkYStluME5CwHUWsv0Zi0A49EUXE7qWC6UvUQkvy5d1Kfk05qM0+M+EcqthnldnB097eXzvhZl+9dMs4X/AGh/i8+1TO75zdN+bfnEZHKtdLT3PZYViExXfJUxSg97MkzUgkhyypKM7s/TEuiNRUU0xK5cxRKUJQMSUHvZaZKVAs45iEAgWJTleOXxkRRdcXomeAkJqJqiVoxKOBglJKl2Z3U7cGSLAF0LXhJ/bp1vE+7RACFrTP8A3lf6f7REUX//2Q==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Astr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oggia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21660</TotalTime>
  <Words>3167</Words>
  <Application>Microsoft Office PowerPoint</Application>
  <PresentationFormat>Presentazione su schermo (4:3)</PresentationFormat>
  <Paragraphs>1859</Paragraphs>
  <Slides>54</Slides>
  <Notes>37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54</vt:i4>
      </vt:variant>
    </vt:vector>
  </HeadingPairs>
  <TitlesOfParts>
    <vt:vector size="57" baseType="lpstr">
      <vt:lpstr>Equinozio</vt:lpstr>
      <vt:lpstr>Grafico di Microsoft Excel</vt:lpstr>
      <vt:lpstr>Fotografia di Photo Editor </vt:lpstr>
      <vt:lpstr> REPORT ATTIVITA’ SALA PARTO E PRONTO SOCCORSO OSTETRICO-GINECOLOGICO ANNO 2012</vt:lpstr>
      <vt:lpstr>MISSION</vt:lpstr>
      <vt:lpstr>Presentazione standard di PowerPoint</vt:lpstr>
      <vt:lpstr>NUMERO PARTI  2000-2012</vt:lpstr>
      <vt:lpstr>NUMERO PARTI  2000-2012</vt:lpstr>
      <vt:lpstr>DATI GENERALI  </vt:lpstr>
      <vt:lpstr>Presentazione standard di PowerPoint</vt:lpstr>
      <vt:lpstr>CITTADINANZA STRANIERA  ANNI 2000-2012</vt:lpstr>
      <vt:lpstr>PROVENIENZA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MODALITA’ DEL PARTO  NELLE PRE-TC</vt:lpstr>
      <vt:lpstr>Presentazione standard di PowerPoint</vt:lpstr>
      <vt:lpstr>Presentazione standard di PowerPoint</vt:lpstr>
      <vt:lpstr>VERSIONE FETALE PER MANOVRE ESTERNE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Azienda ospedaliera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NUMERO PARTI ANNI 2000-2009</dc:title>
  <dc:creator>cc860</dc:creator>
  <cp:lastModifiedBy>FRIGERIO LUIGI</cp:lastModifiedBy>
  <cp:revision>2536</cp:revision>
  <cp:lastPrinted>2008-01-22T10:36:33Z</cp:lastPrinted>
  <dcterms:created xsi:type="dcterms:W3CDTF">2004-01-09T14:47:33Z</dcterms:created>
  <dcterms:modified xsi:type="dcterms:W3CDTF">2013-04-23T12:24:48Z</dcterms:modified>
</cp:coreProperties>
</file>